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305" r:id="rId3"/>
    <p:sldId id="335" r:id="rId4"/>
    <p:sldId id="261" r:id="rId5"/>
    <p:sldId id="259" r:id="rId6"/>
    <p:sldId id="260" r:id="rId7"/>
    <p:sldId id="378" r:id="rId8"/>
    <p:sldId id="379" r:id="rId9"/>
    <p:sldId id="381" r:id="rId10"/>
    <p:sldId id="271" r:id="rId11"/>
    <p:sldId id="286" r:id="rId12"/>
    <p:sldId id="382" r:id="rId13"/>
    <p:sldId id="262" r:id="rId14"/>
    <p:sldId id="263" r:id="rId15"/>
    <p:sldId id="264" r:id="rId16"/>
    <p:sldId id="265" r:id="rId17"/>
    <p:sldId id="266" r:id="rId18"/>
    <p:sldId id="267" r:id="rId19"/>
    <p:sldId id="268" r:id="rId20"/>
    <p:sldId id="269" r:id="rId21"/>
    <p:sldId id="383" r:id="rId22"/>
    <p:sldId id="275" r:id="rId23"/>
    <p:sldId id="272" r:id="rId24"/>
    <p:sldId id="273" r:id="rId25"/>
    <p:sldId id="274" r:id="rId26"/>
    <p:sldId id="256" r:id="rId27"/>
    <p:sldId id="270" r:id="rId28"/>
    <p:sldId id="384" r:id="rId29"/>
    <p:sldId id="276" r:id="rId30"/>
    <p:sldId id="277" r:id="rId31"/>
    <p:sldId id="278" r:id="rId32"/>
    <p:sldId id="279" r:id="rId33"/>
    <p:sldId id="280" r:id="rId34"/>
    <p:sldId id="385" r:id="rId35"/>
    <p:sldId id="288" r:id="rId36"/>
    <p:sldId id="380" r:id="rId37"/>
    <p:sldId id="299" r:id="rId38"/>
    <p:sldId id="300" r:id="rId39"/>
    <p:sldId id="373" r:id="rId40"/>
    <p:sldId id="374" r:id="rId41"/>
    <p:sldId id="375" r:id="rId42"/>
    <p:sldId id="284" r:id="rId43"/>
    <p:sldId id="287" r:id="rId44"/>
    <p:sldId id="360" r:id="rId45"/>
    <p:sldId id="376" r:id="rId46"/>
    <p:sldId id="377" r:id="rId47"/>
    <p:sldId id="281" r:id="rId48"/>
    <p:sldId id="282" r:id="rId49"/>
    <p:sldId id="283" r:id="rId50"/>
    <p:sldId id="372" r:id="rId5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40" autoAdjust="0"/>
  </p:normalViewPr>
  <p:slideViewPr>
    <p:cSldViewPr snapToGrid="0">
      <p:cViewPr varScale="1">
        <p:scale>
          <a:sx n="110" d="100"/>
          <a:sy n="110" d="100"/>
        </p:scale>
        <p:origin x="5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SERVER\documenty\&#1064;&#1090;&#1072;&#1073;\&#1064;&#1072;&#1074;&#1082;&#1072;&#1090;\2023\&#1057;&#1086;&#1089;&#1090;&#1086;&#1103;&#1085;&#1080;&#1080;%20&#1072;&#1074;&#1072;&#1088;&#1080;&#1081;&#1085;&#1086;&#1089;&#1090;&#1080;%20&#1087;&#1086;%20&#1088;&#1077;&#1075;&#1080;&#1086;&#1085;&#1072;&#1084;%20&#1056;&#1077;&#1089;&#1087;&#1091;&#1073;&#1083;&#1080;&#1082;&#1080;%20&#1058;&#1072;&#1076;&#1078;&#1080;&#1082;&#1080;&#1089;&#1090;&#1072;&#1085;%20%20&#1079;&#1072;%2010%20&#1083;&#1077;&#109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400" b="1" dirty="0"/>
              <a:t>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Продажи</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31FE-4633-BBC6-0644383E1BA5}"/>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31FE-4633-BBC6-0644383E1BA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31FE-4633-BBC6-0644383E1BA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C07-40BA-A78D-EFB015CF60C8}"/>
              </c:ext>
            </c:extLst>
          </c:dPt>
          <c:dLbls>
            <c:dLbl>
              <c:idx val="0"/>
              <c:layout>
                <c:manualLayout>
                  <c:x val="-0.23196659218811611"/>
                  <c:y val="5.703011187002201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A19C0806-6144-444D-BC7F-587175AA87A1}" type="VALUE">
                      <a:rPr lang="en-US" sz="2400" b="1"/>
                      <a:pPr>
                        <a:defRPr/>
                      </a:pPr>
                      <a:t>[ЗНАЧЕНИЕ]</a:t>
                    </a:fld>
                    <a:endParaRPr lang="ru-RU"/>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9150227617602425"/>
                      <c:h val="0.18021133525456293"/>
                    </c:manualLayout>
                  </c15:layout>
                  <c15:dlblFieldTable/>
                  <c15:showDataLabelsRange val="0"/>
                </c:ext>
                <c:ext xmlns:c16="http://schemas.microsoft.com/office/drawing/2014/chart" uri="{C3380CC4-5D6E-409C-BE32-E72D297353CC}">
                  <c16:uniqueId val="{00000002-31FE-4633-BBC6-0644383E1BA5}"/>
                </c:ext>
              </c:extLst>
            </c:dLbl>
            <c:dLbl>
              <c:idx val="1"/>
              <c:layout>
                <c:manualLayout>
                  <c:x val="-0.10071571099136134"/>
                  <c:y val="-0.2871917523277889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F61D32D7-56E4-4F4F-BAA0-3540C22A23A9}" type="VALUE">
                      <a:rPr lang="en-US" sz="2400"/>
                      <a:pPr>
                        <a:defRPr/>
                      </a:pPr>
                      <a:t>[ЗНАЧЕНИЕ]</a:t>
                    </a:fld>
                    <a:endParaRPr lang="ru-RU"/>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4514403833056527"/>
                      <c:h val="0.13410182516810759"/>
                    </c:manualLayout>
                  </c15:layout>
                  <c15:dlblFieldTable/>
                  <c15:showDataLabelsRange val="0"/>
                </c:ext>
                <c:ext xmlns:c16="http://schemas.microsoft.com/office/drawing/2014/chart" uri="{C3380CC4-5D6E-409C-BE32-E72D297353CC}">
                  <c16:uniqueId val="{00000001-31FE-4633-BBC6-0644383E1BA5}"/>
                </c:ext>
              </c:extLst>
            </c:dLbl>
            <c:dLbl>
              <c:idx val="2"/>
              <c:layout>
                <c:manualLayout>
                  <c:x val="0.18709175199837502"/>
                  <c:y val="4.974260061872669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400" b="1" dirty="0">
                        <a:latin typeface="Arial" panose="020B0604020202020204" pitchFamily="34" charset="0"/>
                        <a:cs typeface="Arial" panose="020B0604020202020204" pitchFamily="34" charset="0"/>
                      </a:rPr>
                      <a:t>1218</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2430955993930197"/>
                      <c:h val="0.17636887608069166"/>
                    </c:manualLayout>
                  </c15:layout>
                </c:ext>
                <c:ext xmlns:c16="http://schemas.microsoft.com/office/drawing/2014/chart" uri="{C3380CC4-5D6E-409C-BE32-E72D297353CC}">
                  <c16:uniqueId val="{00000003-31FE-4633-BBC6-0644383E1BA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3"/>
                <c:pt idx="0">
                  <c:v>ДТП</c:v>
                </c:pt>
                <c:pt idx="1">
                  <c:v>Погиб</c:v>
                </c:pt>
                <c:pt idx="2">
                  <c:v>Ранен</c:v>
                </c:pt>
              </c:strCache>
            </c:strRef>
          </c:cat>
          <c:val>
            <c:numRef>
              <c:f>Лист1!$B$2:$B$5</c:f>
              <c:numCache>
                <c:formatCode>General</c:formatCode>
                <c:ptCount val="4"/>
                <c:pt idx="0">
                  <c:v>1102</c:v>
                </c:pt>
                <c:pt idx="1">
                  <c:v>395</c:v>
                </c:pt>
                <c:pt idx="2">
                  <c:v>1217</c:v>
                </c:pt>
              </c:numCache>
            </c:numRef>
          </c:val>
          <c:extLst>
            <c:ext xmlns:c16="http://schemas.microsoft.com/office/drawing/2014/chart" uri="{C3380CC4-5D6E-409C-BE32-E72D297353CC}">
              <c16:uniqueId val="{00000000-31FE-4633-BBC6-0644383E1BA5}"/>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3.494676974179442E-2"/>
          <c:y val="0.81263806001195094"/>
          <c:w val="0.77229135053110776"/>
          <c:h val="0.1374099707277224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t>2022</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1B17-4919-8808-118E14E7A62F}"/>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1B17-4919-8808-118E14E7A62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2-1B17-4919-8808-118E14E7A62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0E4-409F-952A-D0AEEA4F3826}"/>
              </c:ext>
            </c:extLst>
          </c:dPt>
          <c:dLbls>
            <c:dLbl>
              <c:idx val="0"/>
              <c:layout>
                <c:manualLayout>
                  <c:x val="-0.28844891008320839"/>
                  <c:y val="6.1406733380229492E-3"/>
                </c:manualLayout>
              </c:layout>
              <c:tx>
                <c:rich>
                  <a:bodyPr/>
                  <a:lstStyle/>
                  <a:p>
                    <a:fld id="{8771CC7A-8D55-4AB4-9F37-C415819C96FC}" type="VALUE">
                      <a:rPr lang="en-US" sz="2400" b="1"/>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17-4919-8808-118E14E7A62F}"/>
                </c:ext>
              </c:extLst>
            </c:dLbl>
            <c:dLbl>
              <c:idx val="1"/>
              <c:layout>
                <c:manualLayout>
                  <c:x val="-8.0534857438792878E-2"/>
                  <c:y val="-0.2748445997564425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97421AA0-B2D0-45A1-AB9B-3F1418091D0B}" type="VALUE">
                      <a:rPr lang="en-US" sz="2400" b="1"/>
                      <a:pPr>
                        <a:defRPr/>
                      </a:pPr>
                      <a:t>[ЗНАЧЕНИЕ]</a:t>
                    </a:fld>
                    <a:endParaRPr lang="ru-RU"/>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7239301071582905"/>
                      <c:h val="0.10720461095100862"/>
                    </c:manualLayout>
                  </c15:layout>
                  <c15:dlblFieldTable/>
                  <c15:showDataLabelsRange val="0"/>
                </c:ext>
                <c:ext xmlns:c16="http://schemas.microsoft.com/office/drawing/2014/chart" uri="{C3380CC4-5D6E-409C-BE32-E72D297353CC}">
                  <c16:uniqueId val="{00000001-1B17-4919-8808-118E14E7A62F}"/>
                </c:ext>
              </c:extLst>
            </c:dLbl>
            <c:dLbl>
              <c:idx val="2"/>
              <c:layout>
                <c:manualLayout>
                  <c:x val="0.17115239772616789"/>
                  <c:y val="4.393352848185043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59370821-DCB1-48D8-9099-8BC23F31494D}" type="VALUE">
                      <a:rPr lang="en-US" sz="2400"/>
                      <a:pPr>
                        <a:defRPr/>
                      </a:pPr>
                      <a:t>[ЗНАЧЕНИЕ]</a:t>
                    </a:fld>
                    <a:endParaRPr lang="ru-RU"/>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27030719952071508"/>
                      <c:h val="0.19942363112391931"/>
                    </c:manualLayout>
                  </c15:layout>
                  <c15:dlblFieldTable/>
                  <c15:showDataLabelsRange val="0"/>
                </c:ext>
                <c:ext xmlns:c16="http://schemas.microsoft.com/office/drawing/2014/chart" uri="{C3380CC4-5D6E-409C-BE32-E72D297353CC}">
                  <c16:uniqueId val="{00000002-1B17-4919-8808-118E14E7A6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3"/>
                <c:pt idx="0">
                  <c:v>ДТП</c:v>
                </c:pt>
                <c:pt idx="1">
                  <c:v>Погиб</c:v>
                </c:pt>
                <c:pt idx="2">
                  <c:v>Ранен</c:v>
                </c:pt>
              </c:strCache>
            </c:strRef>
          </c:cat>
          <c:val>
            <c:numRef>
              <c:f>Лист1!$B$2:$B$5</c:f>
              <c:numCache>
                <c:formatCode>General</c:formatCode>
                <c:ptCount val="4"/>
                <c:pt idx="0">
                  <c:v>1096</c:v>
                </c:pt>
                <c:pt idx="1">
                  <c:v>416</c:v>
                </c:pt>
                <c:pt idx="2">
                  <c:v>1197</c:v>
                </c:pt>
              </c:numCache>
            </c:numRef>
          </c:val>
          <c:extLst>
            <c:ext xmlns:c16="http://schemas.microsoft.com/office/drawing/2014/chart" uri="{C3380CC4-5D6E-409C-BE32-E72D297353CC}">
              <c16:uniqueId val="{00000000-1B17-4919-8808-118E14E7A62F}"/>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5.0291944770446587E-2"/>
          <c:y val="0.82800789670743602"/>
          <c:w val="0.86907860209539023"/>
          <c:h val="0.1489373482493362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2400" b="1" dirty="0"/>
              <a:t>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Лист1!$B$1</c:f>
              <c:strCache>
                <c:ptCount val="1"/>
                <c:pt idx="0">
                  <c:v>Продажи</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E40-4B70-A34D-86105B5D4A7E}"/>
              </c:ext>
            </c:extLst>
          </c:dPt>
          <c:dPt>
            <c:idx val="1"/>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6E40-4B70-A34D-86105B5D4A7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E40-4B70-A34D-86105B5D4A7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E40-4B70-A34D-86105B5D4A7E}"/>
              </c:ext>
            </c:extLst>
          </c:dPt>
          <c:dLbls>
            <c:dLbl>
              <c:idx val="0"/>
              <c:layout>
                <c:manualLayout>
                  <c:x val="-0.23196659218811611"/>
                  <c:y val="5.703011187002201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400" b="1" dirty="0"/>
                      <a:t>1112</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9150227617602425"/>
                      <c:h val="0.18021133525456293"/>
                    </c:manualLayout>
                  </c15:layout>
                </c:ext>
                <c:ext xmlns:c16="http://schemas.microsoft.com/office/drawing/2014/chart" uri="{C3380CC4-5D6E-409C-BE32-E72D297353CC}">
                  <c16:uniqueId val="{00000001-6E40-4B70-A34D-86105B5D4A7E}"/>
                </c:ext>
              </c:extLst>
            </c:dLbl>
            <c:dLbl>
              <c:idx val="1"/>
              <c:layout>
                <c:manualLayout>
                  <c:x val="-0.11589021781988937"/>
                  <c:y val="-0.28911298191472468"/>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400" b="0" dirty="0">
                        <a:latin typeface="Arial" panose="020B0604020202020204" pitchFamily="34" charset="0"/>
                        <a:cs typeface="Arial" panose="020B0604020202020204" pitchFamily="34" charset="0"/>
                      </a:rPr>
                      <a:t>376</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5728364379338772"/>
                      <c:h val="0.16868395773294909"/>
                    </c:manualLayout>
                  </c15:layout>
                </c:ext>
                <c:ext xmlns:c16="http://schemas.microsoft.com/office/drawing/2014/chart" uri="{C3380CC4-5D6E-409C-BE32-E72D297353CC}">
                  <c16:uniqueId val="{00000003-6E40-4B70-A34D-86105B5D4A7E}"/>
                </c:ext>
              </c:extLst>
            </c:dLbl>
            <c:dLbl>
              <c:idx val="2"/>
              <c:layout>
                <c:manualLayout>
                  <c:x val="0.18709175199837502"/>
                  <c:y val="4.974260061872669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400" b="1" dirty="0"/>
                      <a:t>1265</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2430955993930197"/>
                      <c:h val="0.17636887608069166"/>
                    </c:manualLayout>
                  </c15:layout>
                </c:ext>
                <c:ext xmlns:c16="http://schemas.microsoft.com/office/drawing/2014/chart" uri="{C3380CC4-5D6E-409C-BE32-E72D297353CC}">
                  <c16:uniqueId val="{00000005-6E40-4B70-A34D-86105B5D4A7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3"/>
                <c:pt idx="0">
                  <c:v>ДТП</c:v>
                </c:pt>
                <c:pt idx="1">
                  <c:v>Погиб</c:v>
                </c:pt>
                <c:pt idx="2">
                  <c:v>Ранен</c:v>
                </c:pt>
              </c:strCache>
            </c:strRef>
          </c:cat>
          <c:val>
            <c:numRef>
              <c:f>Лист1!$B$2:$B$5</c:f>
              <c:numCache>
                <c:formatCode>General</c:formatCode>
                <c:ptCount val="4"/>
                <c:pt idx="0">
                  <c:v>1102</c:v>
                </c:pt>
                <c:pt idx="1">
                  <c:v>395</c:v>
                </c:pt>
                <c:pt idx="2">
                  <c:v>1217</c:v>
                </c:pt>
              </c:numCache>
            </c:numRef>
          </c:val>
          <c:extLst>
            <c:ext xmlns:c16="http://schemas.microsoft.com/office/drawing/2014/chart" uri="{C3380CC4-5D6E-409C-BE32-E72D297353CC}">
              <c16:uniqueId val="{00000008-6E40-4B70-A34D-86105B5D4A7E}"/>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3.494676974179442E-2"/>
          <c:y val="0.81263806001195094"/>
          <c:w val="0.77229135053110776"/>
          <c:h val="0.1374099707277224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dirty="0"/>
              <a:t>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4594088681225046"/>
          <c:y val="0.12820201785039234"/>
          <c:w val="0.50811822637549908"/>
          <c:h val="0.66528036456844653"/>
        </c:manualLayout>
      </c:layout>
      <c:pieChart>
        <c:varyColors val="1"/>
        <c:ser>
          <c:idx val="0"/>
          <c:order val="0"/>
          <c:tx>
            <c:strRef>
              <c:f>Лист1!$B$1</c:f>
              <c:strCache>
                <c:ptCount val="1"/>
                <c:pt idx="0">
                  <c:v>Продажи</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44F2-4007-BAC4-1BAACD8407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44F2-4007-BAC4-1BAACD8407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44F2-4007-BAC4-1BAACD840761}"/>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2-44F2-4007-BAC4-1BAACD840761}"/>
              </c:ext>
            </c:extLst>
          </c:dPt>
          <c:dPt>
            <c:idx val="4"/>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3-44F2-4007-BAC4-1BAACD840761}"/>
              </c:ext>
            </c:extLst>
          </c:dPt>
          <c:dLbls>
            <c:dLbl>
              <c:idx val="0"/>
              <c:layout>
                <c:manualLayout>
                  <c:x val="-0.16380111687781243"/>
                  <c:y val="0.18255622043759279"/>
                </c:manualLayout>
              </c:layout>
              <c:tx>
                <c:rich>
                  <a:bodyPr/>
                  <a:lstStyle/>
                  <a:p>
                    <a:fld id="{006BE9C9-1A3A-4673-8B2E-6018DE5A8509}" type="VALUE">
                      <a:rPr lang="en-US" sz="240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F2-4007-BAC4-1BAACD840761}"/>
                </c:ext>
              </c:extLst>
            </c:dLbl>
            <c:dLbl>
              <c:idx val="1"/>
              <c:layout>
                <c:manualLayout>
                  <c:x val="-0.15671598927487448"/>
                  <c:y val="-0.12675760900633432"/>
                </c:manualLayout>
              </c:layout>
              <c:tx>
                <c:rich>
                  <a:bodyPr/>
                  <a:lstStyle/>
                  <a:p>
                    <a:fld id="{3FFC2DEF-0DD6-45B1-A866-9392E8DD7556}" type="VALUE">
                      <a:rPr lang="en-US" sz="240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4F2-4007-BAC4-1BAACD840761}"/>
                </c:ext>
              </c:extLst>
            </c:dLbl>
            <c:dLbl>
              <c:idx val="2"/>
              <c:tx>
                <c:rich>
                  <a:bodyPr/>
                  <a:lstStyle/>
                  <a:p>
                    <a:fld id="{75459E5A-D4FA-4C7D-9386-83C20CC898E8}" type="VALUE">
                      <a:rPr lang="en-US" sz="200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4F2-4007-BAC4-1BAACD840761}"/>
                </c:ext>
              </c:extLst>
            </c:dLbl>
            <c:dLbl>
              <c:idx val="3"/>
              <c:tx>
                <c:rich>
                  <a:bodyPr/>
                  <a:lstStyle/>
                  <a:p>
                    <a:fld id="{0E754866-D7B2-4CCD-A038-44077457F303}" type="VALUE">
                      <a:rPr lang="en-US" sz="280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4F2-4007-BAC4-1BAACD840761}"/>
                </c:ext>
              </c:extLst>
            </c:dLbl>
            <c:dLbl>
              <c:idx val="4"/>
              <c:tx>
                <c:rich>
                  <a:bodyPr/>
                  <a:lstStyle/>
                  <a:p>
                    <a:fld id="{2ADB9F10-8F1D-4F4E-9147-6D7B686C509F}" type="VALUE">
                      <a:rPr lang="en-US" sz="200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4F2-4007-BAC4-1BAACD84076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Столкновение</c:v>
                </c:pt>
                <c:pt idx="1">
                  <c:v>Опрок.</c:v>
                </c:pt>
                <c:pt idx="2">
                  <c:v>Стол. С преп.</c:v>
                </c:pt>
                <c:pt idx="3">
                  <c:v>Наезд на пешех.</c:v>
                </c:pt>
                <c:pt idx="4">
                  <c:v>Наезд на велос.</c:v>
                </c:pt>
              </c:strCache>
            </c:strRef>
          </c:cat>
          <c:val>
            <c:numRef>
              <c:f>Лист1!$B$2:$B$6</c:f>
              <c:numCache>
                <c:formatCode>General</c:formatCode>
                <c:ptCount val="5"/>
                <c:pt idx="0">
                  <c:v>310</c:v>
                </c:pt>
                <c:pt idx="1">
                  <c:v>138</c:v>
                </c:pt>
                <c:pt idx="2">
                  <c:v>62</c:v>
                </c:pt>
                <c:pt idx="3">
                  <c:v>521</c:v>
                </c:pt>
                <c:pt idx="4">
                  <c:v>65</c:v>
                </c:pt>
              </c:numCache>
            </c:numRef>
          </c:val>
          <c:extLst>
            <c:ext xmlns:c16="http://schemas.microsoft.com/office/drawing/2014/chart" uri="{C3380CC4-5D6E-409C-BE32-E72D297353CC}">
              <c16:uniqueId val="{00000000-44F2-4007-BAC4-1BAACD84076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egendEntry>
        <c:idx val="3"/>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egendEntry>
        <c:idx val="4"/>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6.146921191805807E-2"/>
          <c:y val="0.81329639857270619"/>
          <c:w val="0.87706157616388392"/>
          <c:h val="0.186703601427293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dirty="0"/>
              <a:t>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2444091268266866"/>
          <c:y val="0.10730014712504182"/>
          <c:w val="0.55759026823807134"/>
          <c:h val="0.65863137592013354"/>
        </c:manualLayout>
      </c:layout>
      <c:pieChart>
        <c:varyColors val="1"/>
        <c:ser>
          <c:idx val="0"/>
          <c:order val="0"/>
          <c:tx>
            <c:strRef>
              <c:f>Лист1!$B$1</c:f>
              <c:strCache>
                <c:ptCount val="1"/>
                <c:pt idx="0">
                  <c:v>Продажи</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3D79-4190-A82F-A4EE3482EB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79-4190-A82F-A4EE3482EB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79-4190-A82F-A4EE3482EB39}"/>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3D79-4190-A82F-A4EE3482EB39}"/>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3D79-4190-A82F-A4EE3482EB39}"/>
              </c:ext>
            </c:extLst>
          </c:dPt>
          <c:dLbls>
            <c:dLbl>
              <c:idx val="0"/>
              <c:layout>
                <c:manualLayout>
                  <c:x val="-0.22627814229330592"/>
                  <c:y val="0.16322090668515962"/>
                </c:manualLayout>
              </c:layout>
              <c:tx>
                <c:rich>
                  <a:bodyPr/>
                  <a:lstStyle/>
                  <a:p>
                    <a:r>
                      <a:rPr lang="en-US" sz="2800"/>
                      <a:t>288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79-4190-A82F-A4EE3482EB39}"/>
                </c:ext>
              </c:extLst>
            </c:dLbl>
            <c:dLbl>
              <c:idx val="1"/>
              <c:tx>
                <c:rich>
                  <a:bodyPr/>
                  <a:lstStyle/>
                  <a:p>
                    <a:r>
                      <a:rPr lang="en-US" sz="2400" b="1"/>
                      <a:t>110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79-4190-A82F-A4EE3482EB39}"/>
                </c:ext>
              </c:extLst>
            </c:dLbl>
            <c:dLbl>
              <c:idx val="2"/>
              <c:tx>
                <c:rich>
                  <a:bodyPr/>
                  <a:lstStyle/>
                  <a:p>
                    <a:r>
                      <a:rPr lang="en-US" sz="2000" dirty="0"/>
                      <a:t>66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79-4190-A82F-A4EE3482EB39}"/>
                </c:ext>
              </c:extLst>
            </c:dLbl>
            <c:dLbl>
              <c:idx val="3"/>
              <c:layout>
                <c:manualLayout>
                  <c:x val="0.21358749786909395"/>
                  <c:y val="-4.30999920538029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000" dirty="0"/>
                      <a:t>544</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3753740393085595"/>
                      <c:h val="0.11276676948564025"/>
                    </c:manualLayout>
                  </c15:layout>
                </c:ext>
                <c:ext xmlns:c16="http://schemas.microsoft.com/office/drawing/2014/chart" uri="{C3380CC4-5D6E-409C-BE32-E72D297353CC}">
                  <c16:uniqueId val="{00000007-3D79-4190-A82F-A4EE3482EB39}"/>
                </c:ext>
              </c:extLst>
            </c:dLbl>
            <c:dLbl>
              <c:idx val="4"/>
              <c:layout>
                <c:manualLayout>
                  <c:x val="3.5749022713611071E-2"/>
                  <c:y val="0.16456483735579458"/>
                </c:manualLayout>
              </c:layout>
              <c:tx>
                <c:rich>
                  <a:bodyPr/>
                  <a:lstStyle/>
                  <a:p>
                    <a:r>
                      <a:rPr lang="en-US" sz="2000"/>
                      <a:t>71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79-4190-A82F-A4EE3482EB3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Столкновение</c:v>
                </c:pt>
                <c:pt idx="1">
                  <c:v>Опрок.</c:v>
                </c:pt>
                <c:pt idx="2">
                  <c:v>Стол. С преп.</c:v>
                </c:pt>
                <c:pt idx="3">
                  <c:v>Наезд на пешех.</c:v>
                </c:pt>
                <c:pt idx="4">
                  <c:v>Наезд на велос.</c:v>
                </c:pt>
              </c:strCache>
            </c:strRef>
          </c:cat>
          <c:val>
            <c:numRef>
              <c:f>Лист1!$B$2:$B$6</c:f>
              <c:numCache>
                <c:formatCode>General</c:formatCode>
                <c:ptCount val="5"/>
                <c:pt idx="0">
                  <c:v>310</c:v>
                </c:pt>
                <c:pt idx="1">
                  <c:v>138</c:v>
                </c:pt>
                <c:pt idx="2">
                  <c:v>62</c:v>
                </c:pt>
                <c:pt idx="3">
                  <c:v>521</c:v>
                </c:pt>
                <c:pt idx="4">
                  <c:v>65</c:v>
                </c:pt>
              </c:numCache>
            </c:numRef>
          </c:val>
          <c:extLst>
            <c:ext xmlns:c16="http://schemas.microsoft.com/office/drawing/2014/chart" uri="{C3380CC4-5D6E-409C-BE32-E72D297353CC}">
              <c16:uniqueId val="{0000000A-3D79-4190-A82F-A4EE3482EB3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4"/>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dirty="0"/>
              <a:t>2022</a:t>
            </a:r>
          </a:p>
        </c:rich>
      </c:tx>
      <c:layout>
        <c:manualLayout>
          <c:xMode val="edge"/>
          <c:yMode val="edge"/>
          <c:x val="0.13873072360616845"/>
          <c:y val="3.303339320575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9.9937652366407947E-2"/>
          <c:y val="8.3162073156105187E-2"/>
          <c:w val="0.53481293180861111"/>
          <c:h val="0.72343131120606563"/>
        </c:manualLayout>
      </c:layout>
      <c:pieChart>
        <c:varyColors val="1"/>
        <c:ser>
          <c:idx val="0"/>
          <c:order val="0"/>
          <c:tx>
            <c:strRef>
              <c:f>Лист1!$B$1</c:f>
              <c:strCache>
                <c:ptCount val="1"/>
                <c:pt idx="0">
                  <c:v>Продажи</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40EC-469C-873A-D7080E448C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EC-469C-873A-D7080E448C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EC-469C-873A-D7080E448CFC}"/>
              </c:ext>
            </c:extLst>
          </c:dPt>
          <c:dPt>
            <c:idx val="3"/>
            <c:bubble3D val="0"/>
            <c:spPr>
              <a:solidFill>
                <a:srgbClr val="FF0000"/>
              </a:solidFill>
              <a:ln w="19050">
                <a:solidFill>
                  <a:schemeClr val="lt1"/>
                </a:solidFill>
              </a:ln>
              <a:effectLst/>
            </c:spPr>
            <c:extLst>
              <c:ext xmlns:c16="http://schemas.microsoft.com/office/drawing/2014/chart" uri="{C3380CC4-5D6E-409C-BE32-E72D297353CC}">
                <c16:uniqueId val="{00000007-40EC-469C-873A-D7080E448CFC}"/>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40EC-469C-873A-D7080E448CFC}"/>
              </c:ext>
            </c:extLst>
          </c:dPt>
          <c:dLbls>
            <c:dLbl>
              <c:idx val="0"/>
              <c:layout>
                <c:manualLayout>
                  <c:x val="-0.15401181807168907"/>
                  <c:y val="0.19810007413005559"/>
                </c:manualLayout>
              </c:layout>
              <c:tx>
                <c:rich>
                  <a:bodyPr/>
                  <a:lstStyle/>
                  <a:p>
                    <a:r>
                      <a:rPr lang="en-US" sz="2400"/>
                      <a:t>319</a:t>
                    </a:r>
                    <a:endParaRPr lang="en-US" sz="24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EC-469C-873A-D7080E448CFC}"/>
                </c:ext>
              </c:extLst>
            </c:dLbl>
            <c:dLbl>
              <c:idx val="1"/>
              <c:tx>
                <c:rich>
                  <a:bodyPr/>
                  <a:lstStyle/>
                  <a:p>
                    <a:r>
                      <a:rPr lang="en-US" sz="2400"/>
                      <a:t>108</a:t>
                    </a:r>
                    <a:endParaRPr lang="en-US" sz="2400"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EC-469C-873A-D7080E448CFC}"/>
                </c:ext>
              </c:extLst>
            </c:dLbl>
            <c:dLbl>
              <c:idx val="2"/>
              <c:layout>
                <c:manualLayout>
                  <c:x val="-0.10123832046462435"/>
                  <c:y val="-0.1362371699370111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2400" dirty="0"/>
                      <a:t>86</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4176805894872746"/>
                      <c:h val="0.12020484749872476"/>
                    </c:manualLayout>
                  </c15:layout>
                </c:ext>
                <c:ext xmlns:c16="http://schemas.microsoft.com/office/drawing/2014/chart" uri="{C3380CC4-5D6E-409C-BE32-E72D297353CC}">
                  <c16:uniqueId val="{00000005-40EC-469C-873A-D7080E448CFC}"/>
                </c:ext>
              </c:extLst>
            </c:dLbl>
            <c:dLbl>
              <c:idx val="3"/>
              <c:layout>
                <c:manualLayout>
                  <c:x val="0.19868094133502717"/>
                  <c:y val="-3.6020559891449325E-2"/>
                </c:manualLayout>
              </c:layout>
              <c:tx>
                <c:rich>
                  <a:bodyPr/>
                  <a:lstStyle/>
                  <a:p>
                    <a:r>
                      <a:rPr lang="en-US" sz="2800"/>
                      <a:t>486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EC-469C-873A-D7080E448CFC}"/>
                </c:ext>
              </c:extLst>
            </c:dLbl>
            <c:dLbl>
              <c:idx val="4"/>
              <c:tx>
                <c:rich>
                  <a:bodyPr/>
                  <a:lstStyle/>
                  <a:p>
                    <a:fld id="{7E3845FB-197B-4A5A-BE18-DB98A1395518}" type="VALUE">
                      <a:rPr lang="en-US" sz="2000"/>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0EC-469C-873A-D7080E448C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Столкновение</c:v>
                </c:pt>
                <c:pt idx="1">
                  <c:v>Опрок.</c:v>
                </c:pt>
                <c:pt idx="2">
                  <c:v>Стол. С преп.</c:v>
                </c:pt>
                <c:pt idx="3">
                  <c:v>Наезд на пешех.</c:v>
                </c:pt>
                <c:pt idx="4">
                  <c:v>Наезд на велос.</c:v>
                </c:pt>
              </c:strCache>
            </c:strRef>
          </c:cat>
          <c:val>
            <c:numRef>
              <c:f>Лист1!$B$2:$B$6</c:f>
              <c:numCache>
                <c:formatCode>General</c:formatCode>
                <c:ptCount val="5"/>
                <c:pt idx="0">
                  <c:v>310</c:v>
                </c:pt>
                <c:pt idx="1">
                  <c:v>138</c:v>
                </c:pt>
                <c:pt idx="2">
                  <c:v>62</c:v>
                </c:pt>
                <c:pt idx="3">
                  <c:v>521</c:v>
                </c:pt>
                <c:pt idx="4">
                  <c:v>65</c:v>
                </c:pt>
              </c:numCache>
            </c:numRef>
          </c:val>
          <c:extLst>
            <c:ext xmlns:c16="http://schemas.microsoft.com/office/drawing/2014/chart" uri="{C3380CC4-5D6E-409C-BE32-E72D297353CC}">
              <c16:uniqueId val="{0000000A-40EC-469C-873A-D7080E448CF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7.0931663564921116E-2"/>
          <c:y val="0.76224280266521394"/>
          <c:w val="0.8430880920224274"/>
          <c:h val="0.2377571973347860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accent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solidFill>
                    <a:schemeClr val="accent1"/>
                  </a:solidFill>
                </a:ln>
                <a:solidFill>
                  <a:schemeClr val="tx1"/>
                </a:solidFill>
                <a:latin typeface="+mn-lt"/>
                <a:ea typeface="+mn-ea"/>
                <a:cs typeface="+mn-cs"/>
              </a:defRPr>
            </a:pPr>
            <a:r>
              <a:rPr lang="tg-Cyrl-TJ" sz="2800" b="1" i="0" u="none" strike="noStrike" baseline="0" dirty="0">
                <a:solidFill>
                  <a:schemeClr val="tx1"/>
                </a:solidFill>
                <a:effectLst/>
              </a:rPr>
              <a:t>Диаграмма ДТП по Республике за 10 лет</a:t>
            </a:r>
            <a:endParaRPr lang="ru-RU" sz="2800" dirty="0">
              <a:solidFill>
                <a:schemeClr val="tx1"/>
              </a:solidFill>
            </a:endParaRPr>
          </a:p>
        </c:rich>
      </c:tx>
      <c:overlay val="0"/>
      <c:spPr>
        <a:solidFill>
          <a:schemeClr val="bg1"/>
        </a:solidFill>
        <a:ln>
          <a:solidFill>
            <a:schemeClr val="bg1"/>
          </a:solidFill>
        </a:ln>
        <a:effectLst/>
      </c:spPr>
      <c:txPr>
        <a:bodyPr rot="0" spcFirstLastPara="1" vertOverflow="ellipsis" vert="horz" wrap="square" anchor="ctr" anchorCtr="1"/>
        <a:lstStyle/>
        <a:p>
          <a:pPr>
            <a:defRPr sz="1400" b="0" i="0" u="none" strike="noStrike" kern="1200" spc="0" baseline="0">
              <a:ln>
                <a:solidFill>
                  <a:schemeClr val="accent1"/>
                </a:solidFill>
              </a:ln>
              <a:solidFill>
                <a:schemeClr val="tx1"/>
              </a:solidFill>
              <a:latin typeface="+mn-lt"/>
              <a:ea typeface="+mn-ea"/>
              <a:cs typeface="+mn-cs"/>
            </a:defRPr>
          </a:pPr>
          <a:endParaRPr lang="ru-RU"/>
        </a:p>
      </c:txPr>
    </c:title>
    <c:autoTitleDeleted val="0"/>
    <c:plotArea>
      <c:layout>
        <c:manualLayout>
          <c:layoutTarget val="inner"/>
          <c:xMode val="edge"/>
          <c:yMode val="edge"/>
          <c:x val="4.3418650766250899E-2"/>
          <c:y val="0.10883047188587894"/>
          <c:w val="0.94229102445875523"/>
          <c:h val="0.673697889637624"/>
        </c:manualLayout>
      </c:layout>
      <c:lineChart>
        <c:grouping val="standard"/>
        <c:varyColors val="0"/>
        <c:ser>
          <c:idx val="0"/>
          <c:order val="0"/>
          <c:tx>
            <c:strRef>
              <c:f>Лист1!$Z$7</c:f>
              <c:strCache>
                <c:ptCount val="1"/>
                <c:pt idx="0">
                  <c:v>ДТП</c:v>
                </c:pt>
              </c:strCache>
            </c:strRef>
          </c:tx>
          <c:spPr>
            <a:ln w="28575" cap="rnd">
              <a:solidFill>
                <a:srgbClr val="FF0000"/>
              </a:solidFill>
              <a:round/>
            </a:ln>
            <a:effectLst/>
          </c:spPr>
          <c:marker>
            <c:symbol val="circle"/>
            <c:size val="5"/>
            <c:spPr>
              <a:solidFill>
                <a:schemeClr val="accent1"/>
              </a:solidFill>
              <a:ln w="9525">
                <a:solidFill>
                  <a:schemeClr val="accent1"/>
                </a:solidFill>
                <a:bevel/>
              </a:ln>
              <a:effectLst/>
            </c:spPr>
          </c:marker>
          <c:dLbls>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ln>
                      <a:solidFill>
                        <a:schemeClr val="accent1"/>
                      </a:solidFill>
                    </a:ln>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Лист1!$Y$8:$Y$17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Лист1!$Z$8:$Z$17</c:f>
              <c:numCache>
                <c:formatCode>General</c:formatCode>
                <c:ptCount val="10"/>
                <c:pt idx="0">
                  <c:v>1466</c:v>
                </c:pt>
                <c:pt idx="1">
                  <c:v>1514</c:v>
                </c:pt>
                <c:pt idx="2">
                  <c:v>1475</c:v>
                </c:pt>
                <c:pt idx="3">
                  <c:v>1327</c:v>
                </c:pt>
                <c:pt idx="4">
                  <c:v>1303</c:v>
                </c:pt>
                <c:pt idx="5">
                  <c:v>1285</c:v>
                </c:pt>
                <c:pt idx="6">
                  <c:v>1212</c:v>
                </c:pt>
                <c:pt idx="7">
                  <c:v>1112</c:v>
                </c:pt>
                <c:pt idx="8">
                  <c:v>1102</c:v>
                </c:pt>
                <c:pt idx="9">
                  <c:v>1096</c:v>
                </c:pt>
              </c:numCache>
            </c:numRef>
          </c:val>
          <c:smooth val="0"/>
          <c:extLst>
            <c:ext xmlns:c16="http://schemas.microsoft.com/office/drawing/2014/chart" uri="{C3380CC4-5D6E-409C-BE32-E72D297353CC}">
              <c16:uniqueId val="{00000000-32F0-4E4A-9C23-817577FD2B97}"/>
            </c:ext>
          </c:extLst>
        </c:ser>
        <c:ser>
          <c:idx val="1"/>
          <c:order val="1"/>
          <c:tx>
            <c:strRef>
              <c:f>Лист1!$AA$7</c:f>
              <c:strCache>
                <c:ptCount val="1"/>
                <c:pt idx="0">
                  <c:v>Погиб</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solidFill>
                <a:schemeClr val="accent1">
                  <a:lumMod val="40000"/>
                  <a:lumOff val="60000"/>
                </a:schemeClr>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ln>
                      <a:solidFill>
                        <a:schemeClr val="accent1"/>
                      </a:solidFill>
                    </a:ln>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Лист1!$Y$8:$Y$17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Лист1!$AA$8:$AA$17</c:f>
              <c:numCache>
                <c:formatCode>General</c:formatCode>
                <c:ptCount val="10"/>
                <c:pt idx="0">
                  <c:v>472</c:v>
                </c:pt>
                <c:pt idx="1">
                  <c:v>446</c:v>
                </c:pt>
                <c:pt idx="2">
                  <c:v>449</c:v>
                </c:pt>
                <c:pt idx="3">
                  <c:v>427</c:v>
                </c:pt>
                <c:pt idx="4">
                  <c:v>433</c:v>
                </c:pt>
                <c:pt idx="5">
                  <c:v>395</c:v>
                </c:pt>
                <c:pt idx="6">
                  <c:v>391</c:v>
                </c:pt>
                <c:pt idx="7">
                  <c:v>376</c:v>
                </c:pt>
                <c:pt idx="8">
                  <c:v>395</c:v>
                </c:pt>
                <c:pt idx="9">
                  <c:v>416</c:v>
                </c:pt>
              </c:numCache>
            </c:numRef>
          </c:val>
          <c:smooth val="0"/>
          <c:extLst>
            <c:ext xmlns:c16="http://schemas.microsoft.com/office/drawing/2014/chart" uri="{C3380CC4-5D6E-409C-BE32-E72D297353CC}">
              <c16:uniqueId val="{00000001-32F0-4E4A-9C23-817577FD2B97}"/>
            </c:ext>
          </c:extLst>
        </c:ser>
        <c:ser>
          <c:idx val="2"/>
          <c:order val="2"/>
          <c:tx>
            <c:strRef>
              <c:f>Лист1!$AB$7</c:f>
              <c:strCache>
                <c:ptCount val="1"/>
                <c:pt idx="0">
                  <c:v>Ранен</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1"/>
              <c:layout>
                <c:manualLayout>
                  <c:x val="-4.7633865646165548E-17"/>
                  <c:y val="-3.799661529538963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F0-4E4A-9C23-817577FD2B97}"/>
                </c:ext>
              </c:extLst>
            </c:dLbl>
            <c:dLbl>
              <c:idx val="2"/>
              <c:layout>
                <c:manualLayout>
                  <c:x val="0"/>
                  <c:y val="-1.0362832973326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F0-4E4A-9C23-817577FD2B97}"/>
                </c:ext>
              </c:extLst>
            </c:dLbl>
            <c:dLbl>
              <c:idx val="4"/>
              <c:layout>
                <c:manualLayout>
                  <c:x val="-9.5267731292331097E-17"/>
                  <c:y val="-1.2435399567992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F0-4E4A-9C23-817577FD2B97}"/>
                </c:ext>
              </c:extLst>
            </c:dLbl>
            <c:dLbl>
              <c:idx val="5"/>
              <c:layout>
                <c:manualLayout>
                  <c:x val="0"/>
                  <c:y val="-2.07256659466538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F0-4E4A-9C23-817577FD2B97}"/>
                </c:ext>
              </c:extLst>
            </c:dLbl>
            <c:dLbl>
              <c:idx val="6"/>
              <c:layout>
                <c:manualLayout>
                  <c:x val="-5.1964817363615041E-3"/>
                  <c:y val="-2.9015932325315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F0-4E4A-9C23-817577FD2B97}"/>
                </c:ext>
              </c:extLst>
            </c:dLbl>
            <c:spPr>
              <a:solidFill>
                <a:schemeClr val="bg2">
                  <a:lumMod val="90000"/>
                </a:schemeClr>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ln>
                      <a:solidFill>
                        <a:schemeClr val="accent1"/>
                      </a:solidFill>
                    </a:ln>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Лист1!$Y$8:$Y$17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Лист1!$AB$8:$AB$17</c:f>
              <c:numCache>
                <c:formatCode>General</c:formatCode>
                <c:ptCount val="10"/>
                <c:pt idx="0">
                  <c:v>1605</c:v>
                </c:pt>
                <c:pt idx="1">
                  <c:v>1746</c:v>
                </c:pt>
                <c:pt idx="2">
                  <c:v>1576</c:v>
                </c:pt>
                <c:pt idx="3">
                  <c:v>1420</c:v>
                </c:pt>
                <c:pt idx="4">
                  <c:v>1377</c:v>
                </c:pt>
                <c:pt idx="5">
                  <c:v>1357</c:v>
                </c:pt>
                <c:pt idx="6">
                  <c:v>1314</c:v>
                </c:pt>
                <c:pt idx="7">
                  <c:v>1265</c:v>
                </c:pt>
                <c:pt idx="8">
                  <c:v>1217</c:v>
                </c:pt>
                <c:pt idx="9">
                  <c:v>1197</c:v>
                </c:pt>
              </c:numCache>
            </c:numRef>
          </c:val>
          <c:smooth val="0"/>
          <c:extLst>
            <c:ext xmlns:c16="http://schemas.microsoft.com/office/drawing/2014/chart" uri="{C3380CC4-5D6E-409C-BE32-E72D297353CC}">
              <c16:uniqueId val="{00000002-32F0-4E4A-9C23-817577FD2B97}"/>
            </c:ext>
          </c:extLst>
        </c:ser>
        <c:dLbls>
          <c:showLegendKey val="0"/>
          <c:showVal val="0"/>
          <c:showCatName val="0"/>
          <c:showSerName val="0"/>
          <c:showPercent val="0"/>
          <c:showBubbleSize val="0"/>
        </c:dLbls>
        <c:marker val="1"/>
        <c:smooth val="0"/>
        <c:axId val="270381536"/>
        <c:axId val="270389440"/>
      </c:lineChart>
      <c:catAx>
        <c:axId val="27038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ln>
                  <a:solidFill>
                    <a:schemeClr val="accent1"/>
                  </a:solidFill>
                </a:ln>
                <a:solidFill>
                  <a:schemeClr val="tx1"/>
                </a:solidFill>
                <a:latin typeface="+mn-lt"/>
                <a:ea typeface="+mn-ea"/>
                <a:cs typeface="+mn-cs"/>
              </a:defRPr>
            </a:pPr>
            <a:endParaRPr lang="ru-RU"/>
          </a:p>
        </c:txPr>
        <c:crossAx val="270389440"/>
        <c:crosses val="autoZero"/>
        <c:auto val="1"/>
        <c:lblAlgn val="ctr"/>
        <c:lblOffset val="100"/>
        <c:noMultiLvlLbl val="0"/>
      </c:catAx>
      <c:valAx>
        <c:axId val="270389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ln>
                  <a:solidFill>
                    <a:schemeClr val="accent1"/>
                  </a:solidFill>
                </a:ln>
                <a:noFill/>
                <a:latin typeface="+mn-lt"/>
                <a:ea typeface="+mn-ea"/>
                <a:cs typeface="+mn-cs"/>
              </a:defRPr>
            </a:pPr>
            <a:endParaRPr lang="ru-RU"/>
          </a:p>
        </c:txPr>
        <c:crossAx val="270381536"/>
        <c:crosses val="autoZero"/>
        <c:crossBetween val="between"/>
      </c:valAx>
      <c:spPr>
        <a:noFill/>
        <a:ln>
          <a:noFill/>
        </a:ln>
        <a:effectLst/>
      </c:spPr>
    </c:plotArea>
    <c:legend>
      <c:legendPos val="b"/>
      <c:layout>
        <c:manualLayout>
          <c:xMode val="edge"/>
          <c:yMode val="edge"/>
          <c:x val="0.32045107098158776"/>
          <c:y val="0.84591413895139222"/>
          <c:w val="0.39937048920067775"/>
          <c:h val="0.10848939596596943"/>
        </c:manualLayout>
      </c:layout>
      <c:overlay val="0"/>
      <c:spPr>
        <a:noFill/>
        <a:ln>
          <a:noFill/>
        </a:ln>
        <a:effectLst/>
      </c:spPr>
      <c:txPr>
        <a:bodyPr rot="0" spcFirstLastPara="1" vertOverflow="ellipsis" vert="horz" wrap="square" anchor="ctr" anchorCtr="1"/>
        <a:lstStyle/>
        <a:p>
          <a:pPr>
            <a:defRPr sz="2000" b="0" i="0" u="none" strike="noStrike" kern="1200" baseline="0">
              <a:ln>
                <a:solidFill>
                  <a:schemeClr val="accent1"/>
                </a:solidFill>
              </a:ln>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ln>
            <a:solidFill>
              <a:schemeClr val="accent1"/>
            </a:solidFill>
          </a:ln>
          <a:noFill/>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dirty="0"/>
              <a:t>Количества транспорта за 10 лет</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2.6334766325111232E-2"/>
          <c:y val="0.10814016057727298"/>
          <c:w val="0.9573627592831534"/>
          <c:h val="0.72698716774893302"/>
        </c:manualLayout>
      </c:layout>
      <c:barChart>
        <c:barDir val="col"/>
        <c:grouping val="clustered"/>
        <c:varyColors val="0"/>
        <c:ser>
          <c:idx val="0"/>
          <c:order val="0"/>
          <c:tx>
            <c:strRef>
              <c:f>Лист1!$B$1</c:f>
              <c:strCache>
                <c:ptCount val="1"/>
                <c:pt idx="0">
                  <c:v>1</c:v>
                </c:pt>
              </c:strCache>
            </c:strRef>
          </c:tx>
          <c:spPr>
            <a:solidFill>
              <a:srgbClr val="C00000"/>
            </a:solidFill>
            <a:ln w="9525" cap="flat" cmpd="sng" algn="ctr">
              <a:solidFill>
                <a:schemeClr val="lt1">
                  <a:alpha val="50000"/>
                </a:schemeClr>
              </a:solidFill>
              <a:round/>
            </a:ln>
            <a:effectLst/>
          </c:spPr>
          <c:invertIfNegative val="0"/>
          <c:dLbls>
            <c:dLbl>
              <c:idx val="0"/>
              <c:layout>
                <c:manualLayout>
                  <c:x val="0"/>
                  <c:y val="1.62377872574652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C7-426F-B8FA-5FE1C769E493}"/>
                </c:ext>
              </c:extLst>
            </c:dLbl>
            <c:dLbl>
              <c:idx val="1"/>
              <c:layout>
                <c:manualLayout>
                  <c:x val="1.0032291933375707E-2"/>
                  <c:y val="-3.02738406495114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C7-426F-B8FA-5FE1C769E493}"/>
                </c:ext>
              </c:extLst>
            </c:dLbl>
            <c:dLbl>
              <c:idx val="2"/>
              <c:layout>
                <c:manualLayout>
                  <c:x val="5.0161459666878535E-3"/>
                  <c:y val="-2.12232597031565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0C7-426F-B8FA-5FE1C769E493}"/>
                </c:ext>
              </c:extLst>
            </c:dLbl>
            <c:dLbl>
              <c:idx val="3"/>
              <c:layout>
                <c:manualLayout>
                  <c:x val="5.0161459666878076E-3"/>
                  <c:y val="-8.932207589095610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C7-426F-B8FA-5FE1C769E493}"/>
                </c:ext>
              </c:extLst>
            </c:dLbl>
            <c:dLbl>
              <c:idx val="4"/>
              <c:layout>
                <c:manualLayout>
                  <c:x val="0"/>
                  <c:y val="-2.33874526746103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C7-426F-B8FA-5FE1C769E493}"/>
                </c:ext>
              </c:extLst>
            </c:dLbl>
            <c:dLbl>
              <c:idx val="5"/>
              <c:layout>
                <c:manualLayout>
                  <c:x val="3.7621094750158904E-3"/>
                  <c:y val="-1.42491038177749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C7-426F-B8FA-5FE1C769E493}"/>
                </c:ext>
              </c:extLst>
            </c:dLbl>
            <c:dLbl>
              <c:idx val="6"/>
              <c:layout>
                <c:manualLayout>
                  <c:x val="2.5080729833438348E-3"/>
                  <c:y val="5.229117930370166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0C7-426F-B8FA-5FE1C769E493}"/>
                </c:ext>
              </c:extLst>
            </c:dLbl>
            <c:dLbl>
              <c:idx val="7"/>
              <c:layout>
                <c:manualLayout>
                  <c:x val="2.5080729833438348E-3"/>
                  <c:y val="-8.531718728498692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C7-426F-B8FA-5FE1C769E493}"/>
                </c:ext>
              </c:extLst>
            </c:dLbl>
            <c:dLbl>
              <c:idx val="8"/>
              <c:layout>
                <c:manualLayout>
                  <c:x val="-1.2540364916720553E-3"/>
                  <c:y val="-3.02738406495114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0C7-426F-B8FA-5FE1C769E493}"/>
                </c:ext>
              </c:extLst>
            </c:dLbl>
            <c:dLbl>
              <c:idx val="9"/>
              <c:layout>
                <c:manualLayout>
                  <c:x val="0"/>
                  <c:y val="-6.95538057742782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C7-426F-B8FA-5FE1C769E493}"/>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Лист1!$B$2:$B$11</c:f>
              <c:numCache>
                <c:formatCode>General</c:formatCode>
                <c:ptCount val="10"/>
                <c:pt idx="0">
                  <c:v>395868</c:v>
                </c:pt>
                <c:pt idx="1">
                  <c:v>423303</c:v>
                </c:pt>
                <c:pt idx="2">
                  <c:v>433591</c:v>
                </c:pt>
                <c:pt idx="3">
                  <c:v>435225</c:v>
                </c:pt>
                <c:pt idx="4">
                  <c:v>440504</c:v>
                </c:pt>
                <c:pt idx="5">
                  <c:v>459631</c:v>
                </c:pt>
                <c:pt idx="6">
                  <c:v>504785</c:v>
                </c:pt>
                <c:pt idx="7">
                  <c:v>505361</c:v>
                </c:pt>
                <c:pt idx="8">
                  <c:v>527332</c:v>
                </c:pt>
                <c:pt idx="9">
                  <c:v>601136</c:v>
                </c:pt>
              </c:numCache>
            </c:numRef>
          </c:val>
          <c:extLst>
            <c:ext xmlns:c16="http://schemas.microsoft.com/office/drawing/2014/chart" uri="{C3380CC4-5D6E-409C-BE32-E72D297353CC}">
              <c16:uniqueId val="{00000000-80C7-426F-B8FA-5FE1C769E493}"/>
            </c:ext>
          </c:extLst>
        </c:ser>
        <c:ser>
          <c:idx val="1"/>
          <c:order val="1"/>
          <c:tx>
            <c:strRef>
              <c:f>Лист1!$C$1</c:f>
              <c:strCache>
                <c:ptCount val="1"/>
                <c:pt idx="0">
                  <c:v> 2</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Лист1!$C$2:$C$11</c:f>
              <c:numCache>
                <c:formatCode>General</c:formatCode>
                <c:ptCount val="10"/>
                <c:pt idx="0">
                  <c:v>0</c:v>
                </c:pt>
                <c:pt idx="1">
                  <c:v>0</c:v>
                </c:pt>
                <c:pt idx="2">
                  <c:v>0</c:v>
                </c:pt>
                <c:pt idx="4">
                  <c:v>0</c:v>
                </c:pt>
              </c:numCache>
            </c:numRef>
          </c:val>
          <c:extLst>
            <c:ext xmlns:c16="http://schemas.microsoft.com/office/drawing/2014/chart" uri="{C3380CC4-5D6E-409C-BE32-E72D297353CC}">
              <c16:uniqueId val="{00000001-80C7-426F-B8FA-5FE1C769E493}"/>
            </c:ext>
          </c:extLst>
        </c:ser>
        <c:ser>
          <c:idx val="2"/>
          <c:order val="2"/>
          <c:tx>
            <c:strRef>
              <c:f>Лист1!$D$1</c:f>
              <c:strCache>
                <c:ptCount val="1"/>
                <c:pt idx="0">
                  <c:v> 3</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Лист1!$D$2:$D$11</c:f>
              <c:numCache>
                <c:formatCode>General</c:formatCode>
                <c:ptCount val="10"/>
                <c:pt idx="0">
                  <c:v>0</c:v>
                </c:pt>
                <c:pt idx="1">
                  <c:v>0</c:v>
                </c:pt>
                <c:pt idx="2">
                  <c:v>0</c:v>
                </c:pt>
                <c:pt idx="4">
                  <c:v>0</c:v>
                </c:pt>
              </c:numCache>
            </c:numRef>
          </c:val>
          <c:extLst>
            <c:ext xmlns:c16="http://schemas.microsoft.com/office/drawing/2014/chart" uri="{C3380CC4-5D6E-409C-BE32-E72D297353CC}">
              <c16:uniqueId val="{00000002-80C7-426F-B8FA-5FE1C769E493}"/>
            </c:ext>
          </c:extLst>
        </c:ser>
        <c:dLbls>
          <c:dLblPos val="inEnd"/>
          <c:showLegendKey val="0"/>
          <c:showVal val="1"/>
          <c:showCatName val="0"/>
          <c:showSerName val="0"/>
          <c:showPercent val="0"/>
          <c:showBubbleSize val="0"/>
        </c:dLbls>
        <c:gapWidth val="65"/>
        <c:axId val="644536488"/>
        <c:axId val="644536816"/>
      </c:barChart>
      <c:catAx>
        <c:axId val="6445364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2400" b="1" i="0" u="none" strike="noStrike" kern="1200" cap="all" baseline="0">
                <a:solidFill>
                  <a:schemeClr val="dk1">
                    <a:lumMod val="75000"/>
                    <a:lumOff val="25000"/>
                  </a:schemeClr>
                </a:solidFill>
                <a:latin typeface="+mn-lt"/>
                <a:ea typeface="+mn-ea"/>
                <a:cs typeface="+mn-cs"/>
              </a:defRPr>
            </a:pPr>
            <a:endParaRPr lang="ru-RU"/>
          </a:p>
        </c:txPr>
        <c:crossAx val="644536816"/>
        <c:crosses val="autoZero"/>
        <c:auto val="1"/>
        <c:lblAlgn val="ctr"/>
        <c:lblOffset val="100"/>
        <c:noMultiLvlLbl val="0"/>
      </c:catAx>
      <c:valAx>
        <c:axId val="6445368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644536488"/>
        <c:crosses val="autoZero"/>
        <c:crossBetween val="between"/>
      </c:valAx>
      <c:spPr>
        <a:noFill/>
        <a:ln>
          <a:noFill/>
        </a:ln>
        <a:effectLst/>
      </c:spPr>
    </c:plotArea>
    <c:legend>
      <c:legendPos val="b"/>
      <c:layout>
        <c:manualLayout>
          <c:xMode val="edge"/>
          <c:yMode val="edge"/>
          <c:x val="0.43386090482810419"/>
          <c:y val="0.93438804109663287"/>
          <c:w val="0.13705692583162452"/>
          <c:h val="6.5611958903367171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3691B-3255-4074-AB52-ED205170D204}" type="datetimeFigureOut">
              <a:rPr lang="ru-RU" smtClean="0"/>
              <a:t>04.05.2024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EB461-7AC2-4F5B-B2C5-4307EA66624B}" type="slidenum">
              <a:rPr lang="ru-RU" smtClean="0"/>
              <a:t>‹#›</a:t>
            </a:fld>
            <a:endParaRPr lang="ru-RU"/>
          </a:p>
        </p:txBody>
      </p:sp>
    </p:spTree>
    <p:extLst>
      <p:ext uri="{BB962C8B-B14F-4D97-AF65-F5344CB8AC3E}">
        <p14:creationId xmlns:p14="http://schemas.microsoft.com/office/powerpoint/2010/main" val="332978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C223C-43C3-4C02-8A93-FC470B11F93B}" type="slidenum">
              <a:rPr kumimoji="0" lang="en-US" sz="1200" b="1" i="0" u="none" strike="noStrike" kern="1200" cap="none" spc="0" normalizeH="0" baseline="0" noProof="0" smtClean="0">
                <a:ln>
                  <a:noFill/>
                </a:ln>
                <a:solidFill>
                  <a:prstClr val="black"/>
                </a:solidFill>
                <a:effectLst/>
                <a:uLnTx/>
                <a:uFillTx/>
                <a:latin typeface="Trebuchet MS" pitchFamily="34" charset="0"/>
                <a:ea typeface="+mn-ea"/>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uLnTx/>
              <a:uFillTx/>
              <a:latin typeface="Trebuchet MS" pitchFamily="34" charset="0"/>
              <a:ea typeface="+mn-ea"/>
              <a:cs typeface="Times New Roman" pitchFamily="18" charset="0"/>
            </a:endParaRPr>
          </a:p>
        </p:txBody>
      </p:sp>
    </p:spTree>
    <p:extLst>
      <p:ext uri="{BB962C8B-B14F-4D97-AF65-F5344CB8AC3E}">
        <p14:creationId xmlns:p14="http://schemas.microsoft.com/office/powerpoint/2010/main" val="205094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Some hazards give little time to issue a warning that public authorities will be hard pressed to tell the public what to do.  A Tsunami for instance, may give only minutes warning time.  If that is a threat the public authorities need to develop a warning system and the types of message to issue. </a:t>
            </a:r>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1631421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a:t>This is all about trust and credibility.  Using formal and informal leaders, groups to get the word out is possible.  24 hour media  and internet will require monitoring of pseudo-official warnings. And self – appointed experts.</a:t>
            </a:r>
          </a:p>
          <a:p>
            <a:pPr>
              <a:defRPr/>
            </a:pPr>
            <a:endParaRPr lang="en-US" dirty="0"/>
          </a:p>
          <a:p>
            <a:pPr>
              <a:defRPr/>
            </a:pPr>
            <a:r>
              <a:rPr lang="en-US" dirty="0"/>
              <a:t>Lack of warning can cause legal problems for officials – Italy scientists 2012</a:t>
            </a:r>
          </a:p>
          <a:p>
            <a:pPr>
              <a:defRPr/>
            </a:pPr>
            <a:r>
              <a:rPr lang="en-US" b="1" dirty="0"/>
              <a:t>Scientists convicted of manslaughter for failing to warn of earthquake</a:t>
            </a:r>
          </a:p>
          <a:p>
            <a:pPr>
              <a:defRPr/>
            </a:pPr>
            <a:r>
              <a:rPr lang="en-US" dirty="0"/>
              <a:t>A court in L'Aquila, Italy, has sentenced defendants to six years in prison despite lack of any reliable way to predict quakes</a:t>
            </a:r>
          </a:p>
          <a:p>
            <a:pPr>
              <a:defRPr/>
            </a:pPr>
            <a:endParaRPr lang="en-US" dirty="0"/>
          </a:p>
          <a:p>
            <a:pPr>
              <a:defRPr/>
            </a:pPr>
            <a:r>
              <a:rPr lang="en-US" b="1" dirty="0"/>
              <a:t>Naoto </a:t>
            </a:r>
            <a:r>
              <a:rPr lang="en-US" b="1" dirty="0" err="1"/>
              <a:t>Kan</a:t>
            </a:r>
            <a:r>
              <a:rPr lang="en-US" b="1" dirty="0"/>
              <a:t> resigns as Japan's prime minister</a:t>
            </a:r>
          </a:p>
          <a:p>
            <a:pPr>
              <a:defRPr/>
            </a:pPr>
            <a:r>
              <a:rPr lang="en-US" dirty="0" err="1"/>
              <a:t>Kan</a:t>
            </a:r>
            <a:r>
              <a:rPr lang="en-US" dirty="0"/>
              <a:t>, 64, saw his approval ratings tumble amid a perceived lack of leadership after the earthquake, tsunami and nuclear crisis</a:t>
            </a:r>
          </a:p>
          <a:p>
            <a:pPr>
              <a:defRPr/>
            </a:pPr>
            <a:endParaRPr lang="en-US" dirty="0"/>
          </a:p>
          <a:p>
            <a:pPr>
              <a:defRPr/>
            </a:pPr>
            <a:r>
              <a:rPr lang="en-US" dirty="0"/>
              <a:t>April 2014 South Korea's prime minister, Chung Hong-won, announced his resignation Sunday morning on national television after criticism of the government's response to the April 16 ferry disaster that killed more than 180 people</a:t>
            </a:r>
          </a:p>
          <a:p>
            <a:pPr>
              <a:defRPr/>
            </a:pPr>
            <a:endParaRPr lang="en-US" dirty="0"/>
          </a:p>
          <a:p>
            <a:pPr>
              <a:defRPr/>
            </a:pPr>
            <a:r>
              <a:rPr lang="en-US" b="1" dirty="0"/>
              <a:t>Under Fire, Red Cross Leader Quits</a:t>
            </a:r>
          </a:p>
          <a:p>
            <a:pPr>
              <a:defRPr/>
            </a:pPr>
            <a:r>
              <a:rPr lang="en-US" dirty="0"/>
              <a:t>October 27, 2001|By Jacqueline L. Salmon and Manny Fernandez The Washington Post</a:t>
            </a:r>
          </a:p>
          <a:p>
            <a:pPr>
              <a:defRPr/>
            </a:pPr>
            <a:r>
              <a:rPr lang="en-US" dirty="0"/>
              <a:t>WASHINGTON — Bernadine Healy, the fiery head of the American Red Cross who has drawn criticism for her handling of the money raised after the Sept. 11 terror attacks, abruptly resigned Friday, saying she was forced to step down because of policy disagreements with her board.</a:t>
            </a:r>
          </a:p>
          <a:p>
            <a:pPr>
              <a:defRPr/>
            </a:pPr>
            <a:endParaRPr lang="en-US" dirty="0"/>
          </a:p>
          <a:p>
            <a:pPr>
              <a:defRPr/>
            </a:pPr>
            <a:endParaRPr lang="en-US" dirty="0"/>
          </a:p>
          <a:p>
            <a:pPr>
              <a:defRPr/>
            </a:pPr>
            <a:r>
              <a:rPr lang="en-US" dirty="0"/>
              <a:t>Chile’s Emergency Management Chief Quits Amid Criticism</a:t>
            </a:r>
            <a:br>
              <a:rPr lang="en-US" dirty="0"/>
            </a:br>
            <a:r>
              <a:rPr lang="en-US" dirty="0"/>
              <a:t>The head of Chile’s emergency management office, Carmen Fernandez, presented her resignation letter to outgoing President Michelle </a:t>
            </a:r>
            <a:r>
              <a:rPr lang="en-US" dirty="0" err="1"/>
              <a:t>Bachelet</a:t>
            </a:r>
            <a:r>
              <a:rPr lang="en-US" dirty="0"/>
              <a:t> after criticism she had received regarding her agency’s reaction to the Feb. 27 earthquake</a:t>
            </a:r>
            <a:br>
              <a:rPr lang="en-US" dirty="0"/>
            </a:br>
            <a:br>
              <a:rPr lang="en-US" dirty="0"/>
            </a:br>
            <a:r>
              <a:rPr lang="en-US" dirty="0"/>
              <a:t>SANTIAGO – The head of Chile’s emergency management office resigned Wednesday after criticism she had received regarding her agency’s reaction to the Feb. 27 earthquake.</a:t>
            </a:r>
            <a:br>
              <a:rPr lang="en-US" dirty="0"/>
            </a:br>
            <a:br>
              <a:rPr lang="en-US" dirty="0"/>
            </a:br>
            <a:r>
              <a:rPr lang="en-US" dirty="0"/>
              <a:t>Carmen Fernandez presented her decision in a letter directed to outgoing President Michelle </a:t>
            </a:r>
            <a:r>
              <a:rPr lang="en-US" dirty="0" err="1"/>
              <a:t>Bachelet</a:t>
            </a:r>
            <a:r>
              <a:rPr lang="en-US" dirty="0"/>
              <a:t>.</a:t>
            </a:r>
            <a:br>
              <a:rPr lang="en-US" dirty="0"/>
            </a:br>
            <a:br>
              <a:rPr lang="en-US" dirty="0"/>
            </a:br>
            <a:r>
              <a:rPr lang="en-US" dirty="0"/>
              <a:t>Lack of coordination between the agency, known as </a:t>
            </a:r>
            <a:r>
              <a:rPr lang="en-US" dirty="0" err="1"/>
              <a:t>Onemi</a:t>
            </a:r>
            <a:r>
              <a:rPr lang="en-US" dirty="0"/>
              <a:t>, and the Chilean navy resulted in a failure to warn of the risk of tsunami after the magnitude-8.8 temblor.</a:t>
            </a:r>
            <a:br>
              <a:rPr lang="en-US" dirty="0"/>
            </a:br>
            <a:endParaRPr lang="en-US" dirty="0"/>
          </a:p>
          <a:p>
            <a:pPr>
              <a:defRPr/>
            </a:pPr>
            <a:endParaRPr lang="en-US" dirty="0"/>
          </a:p>
        </p:txBody>
      </p:sp>
      <p:sp>
        <p:nvSpPr>
          <p:cNvPr id="2560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57D6BB-E513-4018-BF32-067AF233666F}"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359294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government and local authorities can support evacuation efforts, but having a personal and family plan is important to a safe and orderly evacuation.</a:t>
            </a:r>
          </a:p>
          <a:p>
            <a:pPr eaLnBrk="1" hangingPunct="1"/>
            <a:endParaRPr lang="en-US" altLang="en-US"/>
          </a:p>
          <a:p>
            <a:pPr eaLnBrk="1" hangingPunct="1"/>
            <a:r>
              <a:rPr lang="en-US" altLang="en-US"/>
              <a:t>Every family member must know the plan, where the family will be evacuating to.   This is especially important if the family becomes separated.</a:t>
            </a:r>
          </a:p>
          <a:p>
            <a:pPr eaLnBrk="1" hangingPunct="1"/>
            <a:endParaRPr lang="en-US" altLang="en-US"/>
          </a:p>
          <a:p>
            <a:pPr eaLnBrk="1" hangingPunct="1"/>
            <a:r>
              <a:rPr lang="en-US" altLang="en-US"/>
              <a:t>You should have enough supplies to hold you over until you reach your destination.  As a general rule, use three days.</a:t>
            </a:r>
          </a:p>
        </p:txBody>
      </p:sp>
      <p:sp>
        <p:nvSpPr>
          <p:cNvPr id="43012"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876F05-D958-4D04-8329-7066281A5274}" type="slidenum">
              <a:rPr lang="en-US" altLang="en-US" smtClean="0">
                <a:latin typeface="Arial" panose="020B0604020202020204" pitchFamily="34" charset="0"/>
              </a:rPr>
              <a:pPr>
                <a:spcBef>
                  <a:spcPct val="0"/>
                </a:spcBef>
              </a:pPr>
              <a:t>35</a:t>
            </a:fld>
            <a:endParaRPr lang="en-US" altLang="en-US">
              <a:latin typeface="Arial" panose="020B0604020202020204" pitchFamily="34" charset="0"/>
            </a:endParaRPr>
          </a:p>
        </p:txBody>
      </p:sp>
    </p:spTree>
    <p:extLst>
      <p:ext uri="{BB962C8B-B14F-4D97-AF65-F5344CB8AC3E}">
        <p14:creationId xmlns:p14="http://schemas.microsoft.com/office/powerpoint/2010/main" val="409516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462D857-91C3-6B4E-8BC5-F8130953CB78}" type="slidenum">
              <a:rPr lang="en-US" altLang="en-US"/>
              <a:pPr/>
              <a:t>37</a:t>
            </a:fld>
            <a:endParaRPr lang="en-US" altLang="en-US"/>
          </a:p>
        </p:txBody>
      </p:sp>
    </p:spTree>
    <p:extLst>
      <p:ext uri="{BB962C8B-B14F-4D97-AF65-F5344CB8AC3E}">
        <p14:creationId xmlns:p14="http://schemas.microsoft.com/office/powerpoint/2010/main" val="5535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462D857-91C3-6B4E-8BC5-F8130953CB78}" type="slidenum">
              <a:rPr lang="en-US" altLang="en-US"/>
              <a:pPr/>
              <a:t>38</a:t>
            </a:fld>
            <a:endParaRPr lang="en-US" altLang="en-US"/>
          </a:p>
        </p:txBody>
      </p:sp>
    </p:spTree>
    <p:extLst>
      <p:ext uri="{BB962C8B-B14F-4D97-AF65-F5344CB8AC3E}">
        <p14:creationId xmlns:p14="http://schemas.microsoft.com/office/powerpoint/2010/main" val="302024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085" y="4777790"/>
            <a:ext cx="6371235" cy="3908812"/>
          </a:xfrm>
        </p:spPr>
        <p:txBody>
          <a:bodyPr/>
          <a:lstStyle/>
          <a:p>
            <a:pPr marL="285379" indent="-285379">
              <a:lnSpc>
                <a:spcPts val="1807"/>
              </a:lnSpc>
              <a:spcAft>
                <a:spcPts val="499"/>
              </a:spcAft>
              <a:buFont typeface="Wingdings" pitchFamily="2" charset="2"/>
              <a:buChar char="q"/>
            </a:pPr>
            <a:r>
              <a:rPr lang="ru-RU" sz="1000" dirty="0"/>
              <a:t>Горный рельеф: Большая часть дорожной сети Таджикистана проходит через горные районы, подверженные оползням, камнепадам и эрозии. Содержание дорог в таких труднопроходимых местах требует больших затрат и является технически сложной задачей.</a:t>
            </a:r>
          </a:p>
          <a:p>
            <a:pPr marL="285379" indent="-285379">
              <a:lnSpc>
                <a:spcPts val="1807"/>
              </a:lnSpc>
              <a:spcAft>
                <a:spcPts val="499"/>
              </a:spcAft>
              <a:buFont typeface="Wingdings" pitchFamily="2" charset="2"/>
              <a:buChar char="q"/>
            </a:pPr>
            <a:r>
              <a:rPr lang="ru-RU" sz="1000" dirty="0"/>
              <a:t>Суровые погодные условия: В Таджикистане наблюдаются экстремальные погодные условия, включая обильные снегопады зимой и ливневые паводки весной и летом. Такие условия могут приводить к повреждению и закрытию дорог, что требует постоянного технического обслуживания.</a:t>
            </a:r>
          </a:p>
          <a:p>
            <a:pPr marL="285379" indent="-285379">
              <a:lnSpc>
                <a:spcPts val="1807"/>
              </a:lnSpc>
              <a:spcAft>
                <a:spcPts val="499"/>
              </a:spcAft>
              <a:buFont typeface="Wingdings" pitchFamily="2" charset="2"/>
              <a:buChar char="q"/>
            </a:pPr>
            <a:r>
              <a:rPr lang="ru-RU" sz="1000" dirty="0"/>
              <a:t>Ограниченное финансирование: Правительство сталкивается с бюджетными ограничениями, что ограничивает средства, выделяемые на содержание дорог. Страна полагается на международную помощь и доноров для поддержки проектов в области дорожной инфраструктуры.</a:t>
            </a:r>
          </a:p>
          <a:p>
            <a:pPr marL="285379" indent="-285379">
              <a:lnSpc>
                <a:spcPts val="1807"/>
              </a:lnSpc>
              <a:spcAft>
                <a:spcPts val="499"/>
              </a:spcAft>
              <a:buFont typeface="Wingdings" pitchFamily="2" charset="2"/>
              <a:buChar char="q"/>
            </a:pPr>
            <a:r>
              <a:rPr lang="ru-RU" sz="1000" dirty="0"/>
              <a:t>Лавины и оползни: Страна подвержена сходу снежных лавин зимой и оползням в сезон дождей. Эти стихийные бедствия могут заблокировать дороги и привести к необходимости их экстренного ремонта.</a:t>
            </a:r>
          </a:p>
          <a:p>
            <a:pPr marL="285379" indent="-285379">
              <a:lnSpc>
                <a:spcPts val="1807"/>
              </a:lnSpc>
              <a:spcAft>
                <a:spcPts val="499"/>
              </a:spcAft>
              <a:buFont typeface="Wingdings" pitchFamily="2" charset="2"/>
              <a:buChar char="q"/>
            </a:pPr>
            <a:r>
              <a:rPr lang="ru-RU" sz="1000" dirty="0"/>
              <a:t>Стареющая инфраструктура: Многие дороги и мосты Таджикистана находятся в состоянии старения и нуждаются в масштабном восстановлении и реконструкции. Отсутствие своевременного технического обслуживания приводит к дальнейшему ухудшению состояния дорожной сети.</a:t>
            </a:r>
          </a:p>
          <a:p>
            <a:pPr marL="285379" indent="-285379">
              <a:lnSpc>
                <a:spcPts val="1807"/>
              </a:lnSpc>
              <a:spcAft>
                <a:spcPts val="499"/>
              </a:spcAft>
              <a:buFont typeface="Wingdings" pitchFamily="2" charset="2"/>
              <a:buChar char="q"/>
            </a:pPr>
            <a:r>
              <a:rPr lang="ru-RU" sz="1000" dirty="0"/>
              <a:t>Ограниченность технической экспертизы: Обслуживание дорог в сложных условиях требует специальных технических знаний. Таджикистан может столкнуться с трудностями в подготовке и удержании квалифицированного персонала для обслуживания дорог.</a:t>
            </a:r>
          </a:p>
          <a:p>
            <a:pPr marL="285379" indent="-285379">
              <a:lnSpc>
                <a:spcPts val="1807"/>
              </a:lnSpc>
              <a:spcAft>
                <a:spcPts val="499"/>
              </a:spcAft>
              <a:buFont typeface="Wingdings" pitchFamily="2" charset="2"/>
              <a:buChar char="q"/>
            </a:pPr>
            <a:r>
              <a:rPr lang="ru-RU" sz="1000" dirty="0"/>
              <a:t>Изолированность некоторых регионов: Некоторые районы Таджикистана являются удаленными и относительно изолированными, что затрудняет регулярное предоставление услуг по содержанию дорог. </a:t>
            </a:r>
          </a:p>
          <a:p>
            <a:pPr marL="285379" indent="-285379">
              <a:lnSpc>
                <a:spcPts val="1807"/>
              </a:lnSpc>
              <a:spcAft>
                <a:spcPts val="499"/>
              </a:spcAft>
              <a:buFont typeface="Wingdings" pitchFamily="2" charset="2"/>
              <a:buChar char="q"/>
            </a:pPr>
            <a:r>
              <a:rPr lang="ru-RU" sz="1000" dirty="0"/>
              <a:t>Координация и управление: Эффективной координации и управлению деятельностью по содержанию дорог могут препятствовать бюрократические процессы, недостаток ресурсов и коррупция.</a:t>
            </a:r>
          </a:p>
          <a:p>
            <a:pPr marL="285379" indent="-285379">
              <a:lnSpc>
                <a:spcPts val="1807"/>
              </a:lnSpc>
              <a:spcAft>
                <a:spcPts val="499"/>
              </a:spcAft>
              <a:buFont typeface="Wingdings" pitchFamily="2" charset="2"/>
              <a:buChar char="q"/>
            </a:pPr>
            <a:r>
              <a:rPr lang="ru-RU" sz="1000" dirty="0"/>
              <a:t>Безопасность и риски при передвижении: Из-за состояния некоторых дорог передвижение по Таджикистану может быть опасным. Отсутствие надлежащего технического обслуживания может привести к авариям и увеличению времени в пути.</a:t>
            </a:r>
          </a:p>
          <a:p>
            <a:pPr marL="285379" indent="-285379">
              <a:lnSpc>
                <a:spcPts val="1807"/>
              </a:lnSpc>
              <a:spcAft>
                <a:spcPts val="499"/>
              </a:spcAft>
              <a:buFont typeface="Wingdings" pitchFamily="2" charset="2"/>
              <a:buChar char="q"/>
            </a:pPr>
            <a:r>
              <a:rPr lang="ru-RU" sz="1000" dirty="0"/>
              <a:t>Транзитные маршруты и международное сообщение: Таджикистан служит транзитным маршрутом для международной торговли и перевозок, и перебои в работе дорожной сети могут иметь экономические последствия не только для Таджикистана, но и для соседних стран.</a:t>
            </a:r>
          </a:p>
          <a:p>
            <a:pPr marL="285379" indent="-285379">
              <a:lnSpc>
                <a:spcPts val="1807"/>
              </a:lnSpc>
              <a:spcAft>
                <a:spcPts val="499"/>
              </a:spcAft>
              <a:buFont typeface="Wingdings" pitchFamily="2" charset="2"/>
              <a:buChar char="q"/>
            </a:pPr>
            <a:r>
              <a:rPr lang="ru-RU" sz="1000" dirty="0"/>
              <a:t>Отсутствие данных о дорогах: Недостаток данных и мониторинга состояния дорог может препятствовать своевременному определению потребностей в техническом обслуживании и определению приоритетности проектов.</a:t>
            </a:r>
          </a:p>
        </p:txBody>
      </p:sp>
      <p:sp>
        <p:nvSpPr>
          <p:cNvPr id="4" name="Slide Number Placeholder 3"/>
          <p:cNvSpPr>
            <a:spLocks noGrp="1"/>
          </p:cNvSpPr>
          <p:nvPr>
            <p:ph type="sldNum" sz="quarter" idx="5"/>
          </p:nvPr>
        </p:nvSpPr>
        <p:spPr/>
        <p:txBody>
          <a:bodyPr/>
          <a:lstStyle/>
          <a:p>
            <a:fld id="{054C3F73-C71A-43CE-A28B-3A39DE533424}" type="slidenum">
              <a:rPr lang="en-GB" smtClean="0"/>
              <a:t>44</a:t>
            </a:fld>
            <a:endParaRPr lang="en-GB" dirty="0"/>
          </a:p>
        </p:txBody>
      </p:sp>
    </p:spTree>
    <p:extLst>
      <p:ext uri="{BB962C8B-B14F-4D97-AF65-F5344CB8AC3E}">
        <p14:creationId xmlns:p14="http://schemas.microsoft.com/office/powerpoint/2010/main" val="8116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E7B165-2B62-436C-84BD-AD341B68CA8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AA4DB97-B963-445C-9919-627CF23A1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8D59C7F-FDA0-48F5-8C9C-E8B9708D337F}"/>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5" name="Нижний колонтитул 4">
            <a:extLst>
              <a:ext uri="{FF2B5EF4-FFF2-40B4-BE49-F238E27FC236}">
                <a16:creationId xmlns:a16="http://schemas.microsoft.com/office/drawing/2014/main" id="{2161426A-B040-4E16-92BB-60E12F1D60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A86D8F9-D5D1-4574-A606-9C29BC622770}"/>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128343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B33CCA-79F9-46F8-B25F-86F3B131F2E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AE4B5EF-D177-4F7C-96EC-C9583E10466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661AD7-BBD9-4C15-A834-E185EAC37281}"/>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5" name="Нижний колонтитул 4">
            <a:extLst>
              <a:ext uri="{FF2B5EF4-FFF2-40B4-BE49-F238E27FC236}">
                <a16:creationId xmlns:a16="http://schemas.microsoft.com/office/drawing/2014/main" id="{E08380AA-65FD-4AB3-B5FA-3E315100C52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A5F2E6-5204-406D-9670-2F3714DB726A}"/>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404495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C76FB16-AF4E-490E-8DA0-8B46348E128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0F254E5-3EE0-413D-BC28-6E189719301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E8C646C-4725-4A43-8525-9C461AEEFB15}"/>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5" name="Нижний колонтитул 4">
            <a:extLst>
              <a:ext uri="{FF2B5EF4-FFF2-40B4-BE49-F238E27FC236}">
                <a16:creationId xmlns:a16="http://schemas.microsoft.com/office/drawing/2014/main" id="{8970A052-5791-4803-8712-A5C74C14EFC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D3F39DB-DE1A-49F2-8F57-EFBAC1B14959}"/>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3660165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1"/>
            <a:ext cx="1352549" cy="1895475"/>
          </a:xfrm>
          <a:custGeom>
            <a:avLst/>
            <a:gdLst>
              <a:gd name="T0" fmla="*/ 0 w 638"/>
              <a:gd name="T1" fmla="*/ 0 h 1194"/>
              <a:gd name="T2" fmla="*/ 2147483647 w 638"/>
              <a:gd name="T3" fmla="*/ 2147483647 h 1194"/>
              <a:gd name="T4" fmla="*/ 2147483647 w 638"/>
              <a:gd name="T5" fmla="*/ 2147483647 h 1194"/>
              <a:gd name="T6" fmla="*/ 2147483647 w 638"/>
              <a:gd name="T7" fmla="*/ 2147483647 h 1194"/>
              <a:gd name="T8" fmla="*/ 2147483647 w 638"/>
              <a:gd name="T9" fmla="*/ 2147483647 h 1194"/>
              <a:gd name="T10" fmla="*/ 2147483647 w 638"/>
              <a:gd name="T11" fmla="*/ 2147483647 h 1194"/>
              <a:gd name="T12" fmla="*/ 2147483647 w 638"/>
              <a:gd name="T13" fmla="*/ 2147483647 h 1194"/>
              <a:gd name="T14" fmla="*/ 2147483647 w 638"/>
              <a:gd name="T15" fmla="*/ 2147483647 h 1194"/>
              <a:gd name="T16" fmla="*/ 2147483647 w 638"/>
              <a:gd name="T17" fmla="*/ 2147483647 h 1194"/>
              <a:gd name="T18" fmla="*/ 2147483647 w 638"/>
              <a:gd name="T19" fmla="*/ 2147483647 h 1194"/>
              <a:gd name="T20" fmla="*/ 2147483647 w 638"/>
              <a:gd name="T21" fmla="*/ 2147483647 h 1194"/>
              <a:gd name="T22" fmla="*/ 2147483647 w 638"/>
              <a:gd name="T23" fmla="*/ 2147483647 h 1194"/>
              <a:gd name="T24" fmla="*/ 2147483647 w 638"/>
              <a:gd name="T25" fmla="*/ 2147483647 h 1194"/>
              <a:gd name="T26" fmla="*/ 2147483647 w 638"/>
              <a:gd name="T27" fmla="*/ 2147483647 h 1194"/>
              <a:gd name="T28" fmla="*/ 2147483647 w 638"/>
              <a:gd name="T29" fmla="*/ 2147483647 h 1194"/>
              <a:gd name="T30" fmla="*/ 2147483647 w 638"/>
              <a:gd name="T31" fmla="*/ 2147483647 h 1194"/>
              <a:gd name="T32" fmla="*/ 2147483647 w 638"/>
              <a:gd name="T33" fmla="*/ 2147483647 h 1194"/>
              <a:gd name="T34" fmla="*/ 2147483647 w 638"/>
              <a:gd name="T35" fmla="*/ 2147483647 h 1194"/>
              <a:gd name="T36" fmla="*/ 2147483647 w 638"/>
              <a:gd name="T37" fmla="*/ 2147483647 h 1194"/>
              <a:gd name="T38" fmla="*/ 2147483647 w 638"/>
              <a:gd name="T39" fmla="*/ 2147483647 h 1194"/>
              <a:gd name="T40" fmla="*/ 2147483647 w 638"/>
              <a:gd name="T41" fmla="*/ 2147483647 h 1194"/>
              <a:gd name="T42" fmla="*/ 2147483647 w 638"/>
              <a:gd name="T43" fmla="*/ 2147483647 h 1194"/>
              <a:gd name="T44" fmla="*/ 2147483647 w 638"/>
              <a:gd name="T45" fmla="*/ 2147483647 h 1194"/>
              <a:gd name="T46" fmla="*/ 2147483647 w 638"/>
              <a:gd name="T47" fmla="*/ 2147483647 h 1194"/>
              <a:gd name="T48" fmla="*/ 2147483647 w 638"/>
              <a:gd name="T49" fmla="*/ 2147483647 h 1194"/>
              <a:gd name="T50" fmla="*/ 2147483647 w 638"/>
              <a:gd name="T51" fmla="*/ 2147483647 h 1194"/>
              <a:gd name="T52" fmla="*/ 2147483647 w 638"/>
              <a:gd name="T53" fmla="*/ 2147483647 h 1194"/>
              <a:gd name="T54" fmla="*/ 2147483647 w 638"/>
              <a:gd name="T55" fmla="*/ 2147483647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p>
        </p:txBody>
      </p:sp>
      <p:sp>
        <p:nvSpPr>
          <p:cNvPr id="5" name="Freeform 1683"/>
          <p:cNvSpPr>
            <a:spLocks/>
          </p:cNvSpPr>
          <p:nvPr/>
        </p:nvSpPr>
        <p:spPr bwMode="auto">
          <a:xfrm flipH="1">
            <a:off x="9880600" y="3175"/>
            <a:ext cx="950384" cy="584200"/>
          </a:xfrm>
          <a:custGeom>
            <a:avLst/>
            <a:gdLst>
              <a:gd name="T0" fmla="*/ 2147483647 w 448"/>
              <a:gd name="T1" fmla="*/ 2147483647 h 372"/>
              <a:gd name="T2" fmla="*/ 2147483647 w 448"/>
              <a:gd name="T3" fmla="*/ 2147483647 h 372"/>
              <a:gd name="T4" fmla="*/ 2147483647 w 448"/>
              <a:gd name="T5" fmla="*/ 2147483647 h 372"/>
              <a:gd name="T6" fmla="*/ 2147483647 w 448"/>
              <a:gd name="T7" fmla="*/ 2147483647 h 372"/>
              <a:gd name="T8" fmla="*/ 2147483647 w 448"/>
              <a:gd name="T9" fmla="*/ 2147483647 h 372"/>
              <a:gd name="T10" fmla="*/ 2147483647 w 448"/>
              <a:gd name="T11" fmla="*/ 2147483647 h 372"/>
              <a:gd name="T12" fmla="*/ 0 w 448"/>
              <a:gd name="T13" fmla="*/ 0 h 372"/>
              <a:gd name="T14" fmla="*/ 2147483647 w 448"/>
              <a:gd name="T15" fmla="*/ 0 h 372"/>
              <a:gd name="T16" fmla="*/ 2147483647 w 448"/>
              <a:gd name="T17" fmla="*/ 2147483647 h 372"/>
              <a:gd name="T18" fmla="*/ 2147483647 w 448"/>
              <a:gd name="T19" fmla="*/ 2147483647 h 372"/>
              <a:gd name="T20" fmla="*/ 2147483647 w 448"/>
              <a:gd name="T21" fmla="*/ 2147483647 h 372"/>
              <a:gd name="T22" fmla="*/ 2147483647 w 448"/>
              <a:gd name="T23" fmla="*/ 2147483647 h 372"/>
              <a:gd name="T24" fmla="*/ 2147483647 w 448"/>
              <a:gd name="T25" fmla="*/ 2147483647 h 372"/>
              <a:gd name="T26" fmla="*/ 2147483647 w 448"/>
              <a:gd name="T27" fmla="*/ 2147483647 h 372"/>
              <a:gd name="T28" fmla="*/ 2147483647 w 448"/>
              <a:gd name="T29" fmla="*/ 2147483647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a:p>
        </p:txBody>
      </p:sp>
      <p:sp>
        <p:nvSpPr>
          <p:cNvPr id="6" name="Line 1086"/>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Line 1087"/>
          <p:cNvSpPr>
            <a:spLocks noChangeShapeType="1"/>
          </p:cNvSpPr>
          <p:nvPr/>
        </p:nvSpPr>
        <p:spPr bwMode="auto">
          <a:xfrm>
            <a:off x="645585" y="617539"/>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Rectangle 1088"/>
          <p:cNvSpPr>
            <a:spLocks noChangeArrowheads="1"/>
          </p:cNvSpPr>
          <p:nvPr/>
        </p:nvSpPr>
        <p:spPr bwMode="auto">
          <a:xfrm>
            <a:off x="645585" y="617539"/>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9" name="Rectangle 1089"/>
          <p:cNvSpPr>
            <a:spLocks noChangeArrowheads="1"/>
          </p:cNvSpPr>
          <p:nvPr/>
        </p:nvSpPr>
        <p:spPr bwMode="auto">
          <a:xfrm>
            <a:off x="645585" y="61753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10" name="Freeform 1098"/>
          <p:cNvSpPr>
            <a:spLocks/>
          </p:cNvSpPr>
          <p:nvPr/>
        </p:nvSpPr>
        <p:spPr bwMode="auto">
          <a:xfrm>
            <a:off x="649818" y="617539"/>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0 w 2"/>
              <a:gd name="T9" fmla="*/ 0 h 1587"/>
              <a:gd name="T10" fmla="*/ 0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0 w 2"/>
              <a:gd name="T25" fmla="*/ 0 h 1587"/>
              <a:gd name="T26" fmla="*/ 0 w 2"/>
              <a:gd name="T27" fmla="*/ 0 h 1587"/>
              <a:gd name="T28" fmla="*/ 0 w 2"/>
              <a:gd name="T29" fmla="*/ 0 h 1587"/>
              <a:gd name="T30" fmla="*/ 0 w 2"/>
              <a:gd name="T31" fmla="*/ 0 h 1587"/>
              <a:gd name="T32" fmla="*/ 0 w 2"/>
              <a:gd name="T33" fmla="*/ 0 h 1587"/>
              <a:gd name="T34" fmla="*/ 2147483647 w 2"/>
              <a:gd name="T35" fmla="*/ 0 h 1587"/>
              <a:gd name="T36" fmla="*/ 2147483647 w 2"/>
              <a:gd name="T37" fmla="*/ 0 h 1587"/>
              <a:gd name="T38" fmla="*/ 2147483647 w 2"/>
              <a:gd name="T39" fmla="*/ 0 h 1587"/>
              <a:gd name="T40" fmla="*/ 0 w 2"/>
              <a:gd name="T41" fmla="*/ 0 h 1587"/>
              <a:gd name="T42" fmla="*/ 0 w 2"/>
              <a:gd name="T43" fmla="*/ 0 h 1587"/>
              <a:gd name="T44" fmla="*/ 0 w 2"/>
              <a:gd name="T45" fmla="*/ 0 h 15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1115"/>
          <p:cNvSpPr>
            <a:spLocks/>
          </p:cNvSpPr>
          <p:nvPr/>
        </p:nvSpPr>
        <p:spPr bwMode="auto">
          <a:xfrm>
            <a:off x="611718" y="473075"/>
            <a:ext cx="4233" cy="3175"/>
          </a:xfrm>
          <a:custGeom>
            <a:avLst/>
            <a:gdLst>
              <a:gd name="T0" fmla="*/ 0 w 2"/>
              <a:gd name="T1" fmla="*/ 2147483647 h 2"/>
              <a:gd name="T2" fmla="*/ 0 w 2"/>
              <a:gd name="T3" fmla="*/ 2147483647 h 2"/>
              <a:gd name="T4" fmla="*/ 0 w 2"/>
              <a:gd name="T5" fmla="*/ 2147483647 h 2"/>
              <a:gd name="T6" fmla="*/ 0 w 2"/>
              <a:gd name="T7" fmla="*/ 2147483647 h 2"/>
              <a:gd name="T8" fmla="*/ 0 w 2"/>
              <a:gd name="T9" fmla="*/ 2147483647 h 2"/>
              <a:gd name="T10" fmla="*/ 0 w 2"/>
              <a:gd name="T11" fmla="*/ 2147483647 h 2"/>
              <a:gd name="T12" fmla="*/ 2147483647 w 2"/>
              <a:gd name="T13" fmla="*/ 2147483647 h 2"/>
              <a:gd name="T14" fmla="*/ 2147483647 w 2"/>
              <a:gd name="T15" fmla="*/ 2147483647 h 2"/>
              <a:gd name="T16" fmla="*/ 2147483647 w 2"/>
              <a:gd name="T17" fmla="*/ 0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2147483647 w 2"/>
              <a:gd name="T29" fmla="*/ 2147483647 h 2"/>
              <a:gd name="T30" fmla="*/ 2147483647 w 2"/>
              <a:gd name="T31" fmla="*/ 2147483647 h 2"/>
              <a:gd name="T32" fmla="*/ 2147483647 w 2"/>
              <a:gd name="T33" fmla="*/ 2147483647 h 2"/>
              <a:gd name="T34" fmla="*/ 2147483647 w 2"/>
              <a:gd name="T35" fmla="*/ 2147483647 h 2"/>
              <a:gd name="T36" fmla="*/ 2147483647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2147483647 w 2"/>
              <a:gd name="T55" fmla="*/ 2147483647 h 2"/>
              <a:gd name="T56" fmla="*/ 0 w 2"/>
              <a:gd name="T57" fmla="*/ 2147483647 h 2"/>
              <a:gd name="T58" fmla="*/ 2147483647 w 2"/>
              <a:gd name="T59" fmla="*/ 2147483647 h 2"/>
              <a:gd name="T60" fmla="*/ 2147483647 w 2"/>
              <a:gd name="T61" fmla="*/ 2147483647 h 2"/>
              <a:gd name="T62" fmla="*/ 2147483647 w 2"/>
              <a:gd name="T63" fmla="*/ 2147483647 h 2"/>
              <a:gd name="T64" fmla="*/ 0 w 2"/>
              <a:gd name="T65" fmla="*/ 2147483647 h 2"/>
              <a:gd name="T66" fmla="*/ 0 w 2"/>
              <a:gd name="T67" fmla="*/ 2147483647 h 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 h="2">
                <a:moveTo>
                  <a:pt x="0" y="2"/>
                </a:moveTo>
                <a:lnTo>
                  <a:pt x="0" y="2"/>
                </a:lnTo>
                <a:lnTo>
                  <a:pt x="2" y="2"/>
                </a:lnTo>
                <a:lnTo>
                  <a:pt x="2" y="0"/>
                </a:lnTo>
                <a:lnTo>
                  <a:pt x="0" y="2"/>
                </a:lnTo>
                <a:lnTo>
                  <a:pt x="2" y="2"/>
                </a:lnTo>
                <a:lnTo>
                  <a:pt x="0" y="2"/>
                </a:lnTo>
                <a:lnTo>
                  <a:pt x="2" y="2"/>
                </a:lnTo>
                <a:lnTo>
                  <a:pt x="0" y="2"/>
                </a:lnTo>
                <a:lnTo>
                  <a:pt x="2" y="2"/>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120"/>
          <p:cNvSpPr>
            <a:spLocks/>
          </p:cNvSpPr>
          <p:nvPr/>
        </p:nvSpPr>
        <p:spPr bwMode="auto">
          <a:xfrm>
            <a:off x="611718" y="463551"/>
            <a:ext cx="4233" cy="3175"/>
          </a:xfrm>
          <a:custGeom>
            <a:avLst/>
            <a:gdLst>
              <a:gd name="T0" fmla="*/ 0 w 2"/>
              <a:gd name="T1" fmla="*/ 0 h 2"/>
              <a:gd name="T2" fmla="*/ 0 w 2"/>
              <a:gd name="T3" fmla="*/ 2147483647 h 2"/>
              <a:gd name="T4" fmla="*/ 0 w 2"/>
              <a:gd name="T5" fmla="*/ 2147483647 h 2"/>
              <a:gd name="T6" fmla="*/ 0 w 2"/>
              <a:gd name="T7" fmla="*/ 2147483647 h 2"/>
              <a:gd name="T8" fmla="*/ 2147483647 w 2"/>
              <a:gd name="T9" fmla="*/ 2147483647 h 2"/>
              <a:gd name="T10" fmla="*/ 2147483647 w 2"/>
              <a:gd name="T11" fmla="*/ 0 h 2"/>
              <a:gd name="T12" fmla="*/ 2147483647 w 2"/>
              <a:gd name="T13" fmla="*/ 0 h 2"/>
              <a:gd name="T14" fmla="*/ 2147483647 w 2"/>
              <a:gd name="T15" fmla="*/ 0 h 2"/>
              <a:gd name="T16" fmla="*/ 0 w 2"/>
              <a:gd name="T17" fmla="*/ 0 h 2"/>
              <a:gd name="T18" fmla="*/ 0 w 2"/>
              <a:gd name="T19" fmla="*/ 2147483647 h 2"/>
              <a:gd name="T20" fmla="*/ 0 w 2"/>
              <a:gd name="T21" fmla="*/ 2147483647 h 2"/>
              <a:gd name="T22" fmla="*/ 2147483647 w 2"/>
              <a:gd name="T23" fmla="*/ 0 h 2"/>
              <a:gd name="T24" fmla="*/ 2147483647 w 2"/>
              <a:gd name="T25" fmla="*/ 0 h 2"/>
              <a:gd name="T26" fmla="*/ 2147483647 w 2"/>
              <a:gd name="T27" fmla="*/ 0 h 2"/>
              <a:gd name="T28" fmla="*/ 2147483647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2147483647 w 2"/>
              <a:gd name="T47" fmla="*/ 2147483647 h 2"/>
              <a:gd name="T48" fmla="*/ 0 w 2"/>
              <a:gd name="T49" fmla="*/ 2147483647 h 2"/>
              <a:gd name="T50" fmla="*/ 0 w 2"/>
              <a:gd name="T51" fmla="*/ 2147483647 h 2"/>
              <a:gd name="T52" fmla="*/ 2147483647 w 2"/>
              <a:gd name="T53" fmla="*/ 2147483647 h 2"/>
              <a:gd name="T54" fmla="*/ 2147483647 w 2"/>
              <a:gd name="T55" fmla="*/ 2147483647 h 2"/>
              <a:gd name="T56" fmla="*/ 2147483647 w 2"/>
              <a:gd name="T57" fmla="*/ 0 h 2"/>
              <a:gd name="T58" fmla="*/ 0 w 2"/>
              <a:gd name="T59" fmla="*/ 0 h 2"/>
              <a:gd name="T60" fmla="*/ 0 w 2"/>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0" y="0"/>
                </a:moveTo>
                <a:lnTo>
                  <a:pt x="0" y="2"/>
                </a:lnTo>
                <a:lnTo>
                  <a:pt x="2" y="2"/>
                </a:lnTo>
                <a:lnTo>
                  <a:pt x="2" y="0"/>
                </a:lnTo>
                <a:lnTo>
                  <a:pt x="0" y="0"/>
                </a:lnTo>
                <a:lnTo>
                  <a:pt x="0" y="2"/>
                </a:lnTo>
                <a:lnTo>
                  <a:pt x="2" y="0"/>
                </a:lnTo>
                <a:lnTo>
                  <a:pt x="2" y="2"/>
                </a:lnTo>
                <a:lnTo>
                  <a:pt x="0" y="2"/>
                </a:lnTo>
                <a:lnTo>
                  <a:pt x="2" y="2"/>
                </a:lnTo>
                <a:lnTo>
                  <a:pt x="0" y="2"/>
                </a:lnTo>
                <a:lnTo>
                  <a:pt x="2" y="2"/>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1134"/>
          <p:cNvSpPr>
            <a:spLocks/>
          </p:cNvSpPr>
          <p:nvPr/>
        </p:nvSpPr>
        <p:spPr bwMode="auto">
          <a:xfrm>
            <a:off x="937685" y="514350"/>
            <a:ext cx="4233" cy="6350"/>
          </a:xfrm>
          <a:custGeom>
            <a:avLst/>
            <a:gdLst>
              <a:gd name="T0" fmla="*/ 2147483647 w 2"/>
              <a:gd name="T1" fmla="*/ 2147483647 h 4"/>
              <a:gd name="T2" fmla="*/ 2147483647 w 2"/>
              <a:gd name="T3" fmla="*/ 2147483647 h 4"/>
              <a:gd name="T4" fmla="*/ 2147483647 w 2"/>
              <a:gd name="T5" fmla="*/ 2147483647 h 4"/>
              <a:gd name="T6" fmla="*/ 2147483647 w 2"/>
              <a:gd name="T7" fmla="*/ 2147483647 h 4"/>
              <a:gd name="T8" fmla="*/ 2147483647 w 2"/>
              <a:gd name="T9" fmla="*/ 0 h 4"/>
              <a:gd name="T10" fmla="*/ 2147483647 w 2"/>
              <a:gd name="T11" fmla="*/ 0 h 4"/>
              <a:gd name="T12" fmla="*/ 2147483647 w 2"/>
              <a:gd name="T13" fmla="*/ 0 h 4"/>
              <a:gd name="T14" fmla="*/ 0 w 2"/>
              <a:gd name="T15" fmla="*/ 2147483647 h 4"/>
              <a:gd name="T16" fmla="*/ 2147483647 w 2"/>
              <a:gd name="T17" fmla="*/ 2147483647 h 4"/>
              <a:gd name="T18" fmla="*/ 2147483647 w 2"/>
              <a:gd name="T19" fmla="*/ 2147483647 h 4"/>
              <a:gd name="T20" fmla="*/ 2147483647 w 2"/>
              <a:gd name="T21" fmla="*/ 2147483647 h 4"/>
              <a:gd name="T22" fmla="*/ 2147483647 w 2"/>
              <a:gd name="T23" fmla="*/ 0 h 4"/>
              <a:gd name="T24" fmla="*/ 2147483647 w 2"/>
              <a:gd name="T25" fmla="*/ 2147483647 h 4"/>
              <a:gd name="T26" fmla="*/ 2147483647 w 2"/>
              <a:gd name="T27" fmla="*/ 2147483647 h 4"/>
              <a:gd name="T28" fmla="*/ 2147483647 w 2"/>
              <a:gd name="T29" fmla="*/ 2147483647 h 4"/>
              <a:gd name="T30" fmla="*/ 2147483647 w 2"/>
              <a:gd name="T31" fmla="*/ 2147483647 h 4"/>
              <a:gd name="T32" fmla="*/ 2147483647 w 2"/>
              <a:gd name="T33" fmla="*/ 2147483647 h 4"/>
              <a:gd name="T34" fmla="*/ 2147483647 w 2"/>
              <a:gd name="T35" fmla="*/ 2147483647 h 4"/>
              <a:gd name="T36" fmla="*/ 2147483647 w 2"/>
              <a:gd name="T37" fmla="*/ 2147483647 h 4"/>
              <a:gd name="T38" fmla="*/ 2147483647 w 2"/>
              <a:gd name="T39" fmla="*/ 2147483647 h 4"/>
              <a:gd name="T40" fmla="*/ 2147483647 w 2"/>
              <a:gd name="T41" fmla="*/ 2147483647 h 4"/>
              <a:gd name="T42" fmla="*/ 2147483647 w 2"/>
              <a:gd name="T43" fmla="*/ 2147483647 h 4"/>
              <a:gd name="T44" fmla="*/ 2147483647 w 2"/>
              <a:gd name="T45" fmla="*/ 2147483647 h 4"/>
              <a:gd name="T46" fmla="*/ 2147483647 w 2"/>
              <a:gd name="T47" fmla="*/ 2147483647 h 4"/>
              <a:gd name="T48" fmla="*/ 2147483647 w 2"/>
              <a:gd name="T49" fmla="*/ 2147483647 h 4"/>
              <a:gd name="T50" fmla="*/ 2147483647 w 2"/>
              <a:gd name="T51" fmla="*/ 2147483647 h 4"/>
              <a:gd name="T52" fmla="*/ 0 w 2"/>
              <a:gd name="T53" fmla="*/ 2147483647 h 4"/>
              <a:gd name="T54" fmla="*/ 2147483647 w 2"/>
              <a:gd name="T55" fmla="*/ 2147483647 h 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 h="4">
                <a:moveTo>
                  <a:pt x="2" y="4"/>
                </a:moveTo>
                <a:lnTo>
                  <a:pt x="2" y="4"/>
                </a:lnTo>
                <a:lnTo>
                  <a:pt x="2" y="2"/>
                </a:lnTo>
                <a:lnTo>
                  <a:pt x="2" y="0"/>
                </a:lnTo>
                <a:lnTo>
                  <a:pt x="0" y="2"/>
                </a:lnTo>
                <a:lnTo>
                  <a:pt x="2" y="4"/>
                </a:lnTo>
                <a:lnTo>
                  <a:pt x="2" y="2"/>
                </a:lnTo>
                <a:lnTo>
                  <a:pt x="2" y="0"/>
                </a:lnTo>
                <a:lnTo>
                  <a:pt x="2" y="2"/>
                </a:lnTo>
                <a:lnTo>
                  <a:pt x="0" y="2"/>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141"/>
          <p:cNvSpPr>
            <a:spLocks/>
          </p:cNvSpPr>
          <p:nvPr/>
        </p:nvSpPr>
        <p:spPr bwMode="auto">
          <a:xfrm>
            <a:off x="941918" y="479425"/>
            <a:ext cx="2116" cy="6350"/>
          </a:xfrm>
          <a:custGeom>
            <a:avLst/>
            <a:gdLst>
              <a:gd name="T0" fmla="*/ 0 w 1587"/>
              <a:gd name="T1" fmla="*/ 2147483647 h 4"/>
              <a:gd name="T2" fmla="*/ 0 w 1587"/>
              <a:gd name="T3" fmla="*/ 2147483647 h 4"/>
              <a:gd name="T4" fmla="*/ 0 w 1587"/>
              <a:gd name="T5" fmla="*/ 0 h 4"/>
              <a:gd name="T6" fmla="*/ 0 w 1587"/>
              <a:gd name="T7" fmla="*/ 0 h 4"/>
              <a:gd name="T8" fmla="*/ 0 w 1587"/>
              <a:gd name="T9" fmla="*/ 2147483647 h 4"/>
              <a:gd name="T10" fmla="*/ 0 w 1587"/>
              <a:gd name="T11" fmla="*/ 2147483647 h 4"/>
              <a:gd name="T12" fmla="*/ 0 w 1587"/>
              <a:gd name="T13" fmla="*/ 2147483647 h 4"/>
              <a:gd name="T14" fmla="*/ 0 w 1587"/>
              <a:gd name="T15" fmla="*/ 2147483647 h 4"/>
              <a:gd name="T16" fmla="*/ 0 w 1587"/>
              <a:gd name="T17" fmla="*/ 2147483647 h 4"/>
              <a:gd name="T18" fmla="*/ 0 w 1587"/>
              <a:gd name="T19" fmla="*/ 2147483647 h 4"/>
              <a:gd name="T20" fmla="*/ 0 w 1587"/>
              <a:gd name="T21" fmla="*/ 2147483647 h 4"/>
              <a:gd name="T22" fmla="*/ 0 w 1587"/>
              <a:gd name="T23" fmla="*/ 2147483647 h 4"/>
              <a:gd name="T24" fmla="*/ 0 w 1587"/>
              <a:gd name="T25" fmla="*/ 2147483647 h 4"/>
              <a:gd name="T26" fmla="*/ 0 w 1587"/>
              <a:gd name="T27" fmla="*/ 2147483647 h 4"/>
              <a:gd name="T28" fmla="*/ 0 w 1587"/>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87" h="4">
                <a:moveTo>
                  <a:pt x="0" y="4"/>
                </a:moveTo>
                <a:lnTo>
                  <a:pt x="0" y="2"/>
                </a:lnTo>
                <a:lnTo>
                  <a:pt x="0" y="0"/>
                </a:lnTo>
                <a:lnTo>
                  <a:pt x="0" y="2"/>
                </a:lnTo>
                <a:lnTo>
                  <a:pt x="0" y="4"/>
                </a:lnTo>
                <a:lnTo>
                  <a:pt x="0"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1148"/>
          <p:cNvSpPr>
            <a:spLocks/>
          </p:cNvSpPr>
          <p:nvPr/>
        </p:nvSpPr>
        <p:spPr bwMode="auto">
          <a:xfrm>
            <a:off x="924985" y="460376"/>
            <a:ext cx="4233" cy="3175"/>
          </a:xfrm>
          <a:custGeom>
            <a:avLst/>
            <a:gdLst>
              <a:gd name="T0" fmla="*/ 2147483647 w 2"/>
              <a:gd name="T1" fmla="*/ 2147483647 h 2"/>
              <a:gd name="T2" fmla="*/ 2147483647 w 2"/>
              <a:gd name="T3" fmla="*/ 0 h 2"/>
              <a:gd name="T4" fmla="*/ 2147483647 w 2"/>
              <a:gd name="T5" fmla="*/ 0 h 2"/>
              <a:gd name="T6" fmla="*/ 2147483647 w 2"/>
              <a:gd name="T7" fmla="*/ 0 h 2"/>
              <a:gd name="T8" fmla="*/ 2147483647 w 2"/>
              <a:gd name="T9" fmla="*/ 0 h 2"/>
              <a:gd name="T10" fmla="*/ 0 w 2"/>
              <a:gd name="T11" fmla="*/ 0 h 2"/>
              <a:gd name="T12" fmla="*/ 0 w 2"/>
              <a:gd name="T13" fmla="*/ 0 h 2"/>
              <a:gd name="T14" fmla="*/ 0 w 2"/>
              <a:gd name="T15" fmla="*/ 2147483647 h 2"/>
              <a:gd name="T16" fmla="*/ 0 w 2"/>
              <a:gd name="T17" fmla="*/ 2147483647 h 2"/>
              <a:gd name="T18" fmla="*/ 0 w 2"/>
              <a:gd name="T19" fmla="*/ 2147483647 h 2"/>
              <a:gd name="T20" fmla="*/ 2147483647 w 2"/>
              <a:gd name="T21" fmla="*/ 2147483647 h 2"/>
              <a:gd name="T22" fmla="*/ 2147483647 w 2"/>
              <a:gd name="T23" fmla="*/ 2147483647 h 2"/>
              <a:gd name="T24" fmla="*/ 2147483647 w 2"/>
              <a:gd name="T25" fmla="*/ 0 h 2"/>
              <a:gd name="T26" fmla="*/ 2147483647 w 2"/>
              <a:gd name="T27" fmla="*/ 0 h 2"/>
              <a:gd name="T28" fmla="*/ 2147483647 w 2"/>
              <a:gd name="T29" fmla="*/ 0 h 2"/>
              <a:gd name="T30" fmla="*/ 0 w 2"/>
              <a:gd name="T31" fmla="*/ 2147483647 h 2"/>
              <a:gd name="T32" fmla="*/ 2147483647 w 2"/>
              <a:gd name="T33" fmla="*/ 2147483647 h 2"/>
              <a:gd name="T34" fmla="*/ 2147483647 w 2"/>
              <a:gd name="T35" fmla="*/ 0 h 2"/>
              <a:gd name="T36" fmla="*/ 0 w 2"/>
              <a:gd name="T37" fmla="*/ 2147483647 h 2"/>
              <a:gd name="T38" fmla="*/ 2147483647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2147483647 w 2"/>
              <a:gd name="T59" fmla="*/ 2147483647 h 2"/>
              <a:gd name="T60" fmla="*/ 2147483647 w 2"/>
              <a:gd name="T61" fmla="*/ 2147483647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2">
                <a:moveTo>
                  <a:pt x="2" y="2"/>
                </a:moveTo>
                <a:lnTo>
                  <a:pt x="2" y="0"/>
                </a:lnTo>
                <a:lnTo>
                  <a:pt x="0" y="0"/>
                </a:lnTo>
                <a:lnTo>
                  <a:pt x="0" y="2"/>
                </a:lnTo>
                <a:lnTo>
                  <a:pt x="2" y="2"/>
                </a:lnTo>
                <a:lnTo>
                  <a:pt x="2" y="0"/>
                </a:lnTo>
                <a:lnTo>
                  <a:pt x="0" y="2"/>
                </a:lnTo>
                <a:lnTo>
                  <a:pt x="2" y="2"/>
                </a:lnTo>
                <a:lnTo>
                  <a:pt x="2" y="0"/>
                </a:lnTo>
                <a:lnTo>
                  <a:pt x="0" y="2"/>
                </a:lnTo>
                <a:lnTo>
                  <a:pt x="2" y="2"/>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150"/>
          <p:cNvSpPr>
            <a:spLocks/>
          </p:cNvSpPr>
          <p:nvPr/>
        </p:nvSpPr>
        <p:spPr bwMode="auto">
          <a:xfrm>
            <a:off x="912285" y="447676"/>
            <a:ext cx="2116" cy="3175"/>
          </a:xfrm>
          <a:custGeom>
            <a:avLst/>
            <a:gdLst>
              <a:gd name="T0" fmla="*/ 0 w 1587"/>
              <a:gd name="T1" fmla="*/ 2147483647 h 2"/>
              <a:gd name="T2" fmla="*/ 0 w 1587"/>
              <a:gd name="T3" fmla="*/ 0 h 2"/>
              <a:gd name="T4" fmla="*/ 0 w 1587"/>
              <a:gd name="T5" fmla="*/ 2147483647 h 2"/>
              <a:gd name="T6" fmla="*/ 0 60000 65536"/>
              <a:gd name="T7" fmla="*/ 0 60000 65536"/>
              <a:gd name="T8" fmla="*/ 0 60000 65536"/>
            </a:gdLst>
            <a:ahLst/>
            <a:cxnLst>
              <a:cxn ang="T6">
                <a:pos x="T0" y="T1"/>
              </a:cxn>
              <a:cxn ang="T7">
                <a:pos x="T2" y="T3"/>
              </a:cxn>
              <a:cxn ang="T8">
                <a:pos x="T4" y="T5"/>
              </a:cxn>
            </a:cxnLst>
            <a:rect l="0" t="0" r="r" b="b"/>
            <a:pathLst>
              <a:path w="1587" h="2">
                <a:moveTo>
                  <a:pt x="0" y="2"/>
                </a:move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Freeform 1152"/>
          <p:cNvSpPr>
            <a:spLocks/>
          </p:cNvSpPr>
          <p:nvPr/>
        </p:nvSpPr>
        <p:spPr bwMode="auto">
          <a:xfrm>
            <a:off x="912285" y="447676"/>
            <a:ext cx="4233" cy="3175"/>
          </a:xfrm>
          <a:custGeom>
            <a:avLst/>
            <a:gdLst>
              <a:gd name="T0" fmla="*/ 2147483647 w 2"/>
              <a:gd name="T1" fmla="*/ 0 h 2"/>
              <a:gd name="T2" fmla="*/ 0 w 2"/>
              <a:gd name="T3" fmla="*/ 0 h 2"/>
              <a:gd name="T4" fmla="*/ 0 w 2"/>
              <a:gd name="T5" fmla="*/ 0 h 2"/>
              <a:gd name="T6" fmla="*/ 0 w 2"/>
              <a:gd name="T7" fmla="*/ 0 h 2"/>
              <a:gd name="T8" fmla="*/ 0 w 2"/>
              <a:gd name="T9" fmla="*/ 2147483647 h 2"/>
              <a:gd name="T10" fmla="*/ 2147483647 w 2"/>
              <a:gd name="T11" fmla="*/ 2147483647 h 2"/>
              <a:gd name="T12" fmla="*/ 2147483647 w 2"/>
              <a:gd name="T13" fmla="*/ 0 h 2"/>
              <a:gd name="T14" fmla="*/ 0 w 2"/>
              <a:gd name="T15" fmla="*/ 0 h 2"/>
              <a:gd name="T16" fmla="*/ 0 w 2"/>
              <a:gd name="T17" fmla="*/ 0 h 2"/>
              <a:gd name="T18" fmla="*/ 0 w 2"/>
              <a:gd name="T19" fmla="*/ 0 h 2"/>
              <a:gd name="T20" fmla="*/ 0 w 2"/>
              <a:gd name="T21" fmla="*/ 2147483647 h 2"/>
              <a:gd name="T22" fmla="*/ 2147483647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0" y="0"/>
                </a:lnTo>
                <a:lnTo>
                  <a:pt x="0" y="2"/>
                </a:lnTo>
                <a:lnTo>
                  <a:pt x="2" y="2"/>
                </a:lnTo>
                <a:lnTo>
                  <a:pt x="2" y="0"/>
                </a:lnTo>
                <a:lnTo>
                  <a:pt x="0" y="0"/>
                </a:lnTo>
                <a:lnTo>
                  <a:pt x="0" y="2"/>
                </a:lnTo>
                <a:lnTo>
                  <a:pt x="2"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1154"/>
          <p:cNvSpPr>
            <a:spLocks/>
          </p:cNvSpPr>
          <p:nvPr/>
        </p:nvSpPr>
        <p:spPr bwMode="auto">
          <a:xfrm>
            <a:off x="886885" y="43497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9" name="Freeform 1156"/>
          <p:cNvSpPr>
            <a:spLocks/>
          </p:cNvSpPr>
          <p:nvPr/>
        </p:nvSpPr>
        <p:spPr bwMode="auto">
          <a:xfrm>
            <a:off x="886885" y="431801"/>
            <a:ext cx="4233" cy="3175"/>
          </a:xfrm>
          <a:custGeom>
            <a:avLst/>
            <a:gdLst>
              <a:gd name="T0" fmla="*/ 2147483647 w 2"/>
              <a:gd name="T1" fmla="*/ 2147483647 h 2"/>
              <a:gd name="T2" fmla="*/ 0 w 2"/>
              <a:gd name="T3" fmla="*/ 0 h 2"/>
              <a:gd name="T4" fmla="*/ 0 w 2"/>
              <a:gd name="T5" fmla="*/ 0 h 2"/>
              <a:gd name="T6" fmla="*/ 0 w 2"/>
              <a:gd name="T7" fmla="*/ 2147483647 h 2"/>
              <a:gd name="T8" fmla="*/ 2147483647 w 2"/>
              <a:gd name="T9" fmla="*/ 2147483647 h 2"/>
              <a:gd name="T10" fmla="*/ 2147483647 w 2"/>
              <a:gd name="T11" fmla="*/ 2147483647 h 2"/>
              <a:gd name="T12" fmla="*/ 2147483647 w 2"/>
              <a:gd name="T13" fmla="*/ 2147483647 h 2"/>
              <a:gd name="T14" fmla="*/ 0 w 2"/>
              <a:gd name="T15" fmla="*/ 0 h 2"/>
              <a:gd name="T16" fmla="*/ 0 w 2"/>
              <a:gd name="T17" fmla="*/ 0 h 2"/>
              <a:gd name="T18" fmla="*/ 0 w 2"/>
              <a:gd name="T19" fmla="*/ 2147483647 h 2"/>
              <a:gd name="T20" fmla="*/ 2147483647 w 2"/>
              <a:gd name="T21" fmla="*/ 2147483647 h 2"/>
              <a:gd name="T22" fmla="*/ 2147483647 w 2"/>
              <a:gd name="T23" fmla="*/ 2147483647 h 2"/>
              <a:gd name="T24" fmla="*/ 2147483647 w 2"/>
              <a:gd name="T25" fmla="*/ 2147483647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2"/>
                </a:moveTo>
                <a:lnTo>
                  <a:pt x="0" y="0"/>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1163"/>
          <p:cNvSpPr>
            <a:spLocks/>
          </p:cNvSpPr>
          <p:nvPr/>
        </p:nvSpPr>
        <p:spPr bwMode="auto">
          <a:xfrm>
            <a:off x="814917" y="415926"/>
            <a:ext cx="8467" cy="3175"/>
          </a:xfrm>
          <a:custGeom>
            <a:avLst/>
            <a:gdLst>
              <a:gd name="T0" fmla="*/ 2147483647 w 4"/>
              <a:gd name="T1" fmla="*/ 2147483647 h 2"/>
              <a:gd name="T2" fmla="*/ 2147483647 w 4"/>
              <a:gd name="T3" fmla="*/ 2147483647 h 2"/>
              <a:gd name="T4" fmla="*/ 2147483647 w 4"/>
              <a:gd name="T5" fmla="*/ 2147483647 h 2"/>
              <a:gd name="T6" fmla="*/ 2147483647 w 4"/>
              <a:gd name="T7" fmla="*/ 0 h 2"/>
              <a:gd name="T8" fmla="*/ 2147483647 w 4"/>
              <a:gd name="T9" fmla="*/ 0 h 2"/>
              <a:gd name="T10" fmla="*/ 2147483647 w 4"/>
              <a:gd name="T11" fmla="*/ 0 h 2"/>
              <a:gd name="T12" fmla="*/ 2147483647 w 4"/>
              <a:gd name="T13" fmla="*/ 0 h 2"/>
              <a:gd name="T14" fmla="*/ 0 w 4"/>
              <a:gd name="T15" fmla="*/ 2147483647 h 2"/>
              <a:gd name="T16" fmla="*/ 2147483647 w 4"/>
              <a:gd name="T17" fmla="*/ 2147483647 h 2"/>
              <a:gd name="T18" fmla="*/ 2147483647 w 4"/>
              <a:gd name="T19" fmla="*/ 0 h 2"/>
              <a:gd name="T20" fmla="*/ 2147483647 w 4"/>
              <a:gd name="T21" fmla="*/ 2147483647 h 2"/>
              <a:gd name="T22" fmla="*/ 2147483647 w 4"/>
              <a:gd name="T23" fmla="*/ 0 h 2"/>
              <a:gd name="T24" fmla="*/ 2147483647 w 4"/>
              <a:gd name="T25" fmla="*/ 0 h 2"/>
              <a:gd name="T26" fmla="*/ 2147483647 w 4"/>
              <a:gd name="T27" fmla="*/ 0 h 2"/>
              <a:gd name="T28" fmla="*/ 2147483647 w 4"/>
              <a:gd name="T29" fmla="*/ 0 h 2"/>
              <a:gd name="T30" fmla="*/ 0 w 4"/>
              <a:gd name="T31" fmla="*/ 0 h 2"/>
              <a:gd name="T32" fmla="*/ 2147483647 w 4"/>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 h="2">
                <a:moveTo>
                  <a:pt x="2" y="2"/>
                </a:moveTo>
                <a:lnTo>
                  <a:pt x="2" y="2"/>
                </a:lnTo>
                <a:lnTo>
                  <a:pt x="4" y="2"/>
                </a:lnTo>
                <a:lnTo>
                  <a:pt x="4" y="0"/>
                </a:lnTo>
                <a:lnTo>
                  <a:pt x="2" y="0"/>
                </a:lnTo>
                <a:lnTo>
                  <a:pt x="0" y="2"/>
                </a:lnTo>
                <a:lnTo>
                  <a:pt x="2" y="2"/>
                </a:lnTo>
                <a:lnTo>
                  <a:pt x="2" y="0"/>
                </a:lnTo>
                <a:lnTo>
                  <a:pt x="4" y="2"/>
                </a:lnTo>
                <a:lnTo>
                  <a:pt x="4" y="0"/>
                </a:lnTo>
                <a:lnTo>
                  <a:pt x="2" y="0"/>
                </a:lnTo>
                <a:lnTo>
                  <a:pt x="0" y="0"/>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1" name="Freeform 1172"/>
          <p:cNvSpPr>
            <a:spLocks/>
          </p:cNvSpPr>
          <p:nvPr/>
        </p:nvSpPr>
        <p:spPr bwMode="auto">
          <a:xfrm>
            <a:off x="776818" y="476251"/>
            <a:ext cx="4233" cy="3175"/>
          </a:xfrm>
          <a:custGeom>
            <a:avLst/>
            <a:gdLst>
              <a:gd name="T0" fmla="*/ 0 w 2"/>
              <a:gd name="T1" fmla="*/ 2147483647 h 2"/>
              <a:gd name="T2" fmla="*/ 0 w 2"/>
              <a:gd name="T3" fmla="*/ 2147483647 h 2"/>
              <a:gd name="T4" fmla="*/ 2147483647 w 2"/>
              <a:gd name="T5" fmla="*/ 2147483647 h 2"/>
              <a:gd name="T6" fmla="*/ 0 w 2"/>
              <a:gd name="T7" fmla="*/ 0 h 2"/>
              <a:gd name="T8" fmla="*/ 0 w 2"/>
              <a:gd name="T9" fmla="*/ 0 h 2"/>
              <a:gd name="T10" fmla="*/ 0 w 2"/>
              <a:gd name="T11" fmla="*/ 0 h 2"/>
              <a:gd name="T12" fmla="*/ 0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0 w 2"/>
              <a:gd name="T39" fmla="*/ 2147483647 h 2"/>
              <a:gd name="T40" fmla="*/ 0 w 2"/>
              <a:gd name="T41" fmla="*/ 2147483647 h 2"/>
              <a:gd name="T42" fmla="*/ 0 w 2"/>
              <a:gd name="T43" fmla="*/ 2147483647 h 2"/>
              <a:gd name="T44" fmla="*/ 0 w 2"/>
              <a:gd name="T45" fmla="*/ 2147483647 h 2"/>
              <a:gd name="T46" fmla="*/ 0 w 2"/>
              <a:gd name="T47" fmla="*/ 2147483647 h 2"/>
              <a:gd name="T48" fmla="*/ 0 w 2"/>
              <a:gd name="T49" fmla="*/ 2147483647 h 2"/>
              <a:gd name="T50" fmla="*/ 0 w 2"/>
              <a:gd name="T51" fmla="*/ 2147483647 h 2"/>
              <a:gd name="T52" fmla="*/ 0 w 2"/>
              <a:gd name="T53" fmla="*/ 2147483647 h 2"/>
              <a:gd name="T54" fmla="*/ 0 w 2"/>
              <a:gd name="T55" fmla="*/ 2147483647 h 2"/>
              <a:gd name="T56" fmla="*/ 0 w 2"/>
              <a:gd name="T57" fmla="*/ 2147483647 h 2"/>
              <a:gd name="T58" fmla="*/ 0 w 2"/>
              <a:gd name="T59" fmla="*/ 2147483647 h 2"/>
              <a:gd name="T60" fmla="*/ 0 w 2"/>
              <a:gd name="T61" fmla="*/ 2147483647 h 2"/>
              <a:gd name="T62" fmla="*/ 0 w 2"/>
              <a:gd name="T63" fmla="*/ 2147483647 h 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2">
                <a:moveTo>
                  <a:pt x="0" y="2"/>
                </a:moveTo>
                <a:lnTo>
                  <a:pt x="0" y="2"/>
                </a:ln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1177"/>
          <p:cNvSpPr>
            <a:spLocks/>
          </p:cNvSpPr>
          <p:nvPr/>
        </p:nvSpPr>
        <p:spPr bwMode="auto">
          <a:xfrm>
            <a:off x="742952" y="534989"/>
            <a:ext cx="4233" cy="3175"/>
          </a:xfrm>
          <a:custGeom>
            <a:avLst/>
            <a:gdLst>
              <a:gd name="T0" fmla="*/ 0 w 2"/>
              <a:gd name="T1" fmla="*/ 2147483647 h 2"/>
              <a:gd name="T2" fmla="*/ 2147483647 w 2"/>
              <a:gd name="T3" fmla="*/ 2147483647 h 2"/>
              <a:gd name="T4" fmla="*/ 2147483647 w 2"/>
              <a:gd name="T5" fmla="*/ 2147483647 h 2"/>
              <a:gd name="T6" fmla="*/ 2147483647 w 2"/>
              <a:gd name="T7" fmla="*/ 0 h 2"/>
              <a:gd name="T8" fmla="*/ 2147483647 w 2"/>
              <a:gd name="T9" fmla="*/ 0 h 2"/>
              <a:gd name="T10" fmla="*/ 2147483647 w 2"/>
              <a:gd name="T11" fmla="*/ 0 h 2"/>
              <a:gd name="T12" fmla="*/ 0 w 2"/>
              <a:gd name="T13" fmla="*/ 0 h 2"/>
              <a:gd name="T14" fmla="*/ 0 w 2"/>
              <a:gd name="T15" fmla="*/ 0 h 2"/>
              <a:gd name="T16" fmla="*/ 0 w 2"/>
              <a:gd name="T17" fmla="*/ 0 h 2"/>
              <a:gd name="T18" fmla="*/ 0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2147483647 h 2"/>
              <a:gd name="T40" fmla="*/ 0 w 2"/>
              <a:gd name="T41" fmla="*/ 2147483647 h 2"/>
              <a:gd name="T42" fmla="*/ 2147483647 w 2"/>
              <a:gd name="T43" fmla="*/ 2147483647 h 2"/>
              <a:gd name="T44" fmla="*/ 2147483647 w 2"/>
              <a:gd name="T45" fmla="*/ 0 h 2"/>
              <a:gd name="T46" fmla="*/ 2147483647 w 2"/>
              <a:gd name="T47" fmla="*/ 0 h 2"/>
              <a:gd name="T48" fmla="*/ 2147483647 w 2"/>
              <a:gd name="T49" fmla="*/ 0 h 2"/>
              <a:gd name="T50" fmla="*/ 2147483647 w 2"/>
              <a:gd name="T51" fmla="*/ 0 h 2"/>
              <a:gd name="T52" fmla="*/ 2147483647 w 2"/>
              <a:gd name="T53" fmla="*/ 0 h 2"/>
              <a:gd name="T54" fmla="*/ 2147483647 w 2"/>
              <a:gd name="T55" fmla="*/ 0 h 2"/>
              <a:gd name="T56" fmla="*/ 2147483647 w 2"/>
              <a:gd name="T57" fmla="*/ 0 h 2"/>
              <a:gd name="T58" fmla="*/ 2147483647 w 2"/>
              <a:gd name="T59" fmla="*/ 0 h 2"/>
              <a:gd name="T60" fmla="*/ 2147483647 w 2"/>
              <a:gd name="T61" fmla="*/ 0 h 2"/>
              <a:gd name="T62" fmla="*/ 2147483647 w 2"/>
              <a:gd name="T63" fmla="*/ 0 h 2"/>
              <a:gd name="T64" fmla="*/ 2147483647 w 2"/>
              <a:gd name="T65" fmla="*/ 0 h 2"/>
              <a:gd name="T66" fmla="*/ 2147483647 w 2"/>
              <a:gd name="T67" fmla="*/ 2147483647 h 2"/>
              <a:gd name="T68" fmla="*/ 2147483647 w 2"/>
              <a:gd name="T69" fmla="*/ 0 h 2"/>
              <a:gd name="T70" fmla="*/ 2147483647 w 2"/>
              <a:gd name="T71" fmla="*/ 0 h 2"/>
              <a:gd name="T72" fmla="*/ 0 w 2"/>
              <a:gd name="T73" fmla="*/ 0 h 2"/>
              <a:gd name="T74" fmla="*/ 0 w 2"/>
              <a:gd name="T75" fmla="*/ 0 h 2"/>
              <a:gd name="T76" fmla="*/ 0 w 2"/>
              <a:gd name="T77" fmla="*/ 2147483647 h 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 h="2">
                <a:moveTo>
                  <a:pt x="0" y="2"/>
                </a:moveTo>
                <a:lnTo>
                  <a:pt x="2" y="2"/>
                </a:lnTo>
                <a:lnTo>
                  <a:pt x="2" y="0"/>
                </a:lnTo>
                <a:lnTo>
                  <a:pt x="0" y="0"/>
                </a:lnTo>
                <a:lnTo>
                  <a:pt x="0" y="2"/>
                </a:lnTo>
                <a:lnTo>
                  <a:pt x="2" y="2"/>
                </a:lnTo>
                <a:lnTo>
                  <a:pt x="2" y="0"/>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3" name="Freeform 1180"/>
          <p:cNvSpPr>
            <a:spLocks/>
          </p:cNvSpPr>
          <p:nvPr/>
        </p:nvSpPr>
        <p:spPr bwMode="auto">
          <a:xfrm>
            <a:off x="747185" y="530226"/>
            <a:ext cx="4233" cy="4763"/>
          </a:xfrm>
          <a:custGeom>
            <a:avLst/>
            <a:gdLst>
              <a:gd name="T0" fmla="*/ 0 w 2"/>
              <a:gd name="T1" fmla="*/ 2147483647 h 3"/>
              <a:gd name="T2" fmla="*/ 0 w 2"/>
              <a:gd name="T3" fmla="*/ 2147483647 h 3"/>
              <a:gd name="T4" fmla="*/ 2147483647 w 2"/>
              <a:gd name="T5" fmla="*/ 2147483647 h 3"/>
              <a:gd name="T6" fmla="*/ 2147483647 w 2"/>
              <a:gd name="T7" fmla="*/ 2147483647 h 3"/>
              <a:gd name="T8" fmla="*/ 0 w 2"/>
              <a:gd name="T9" fmla="*/ 0 h 3"/>
              <a:gd name="T10" fmla="*/ 0 w 2"/>
              <a:gd name="T11" fmla="*/ 0 h 3"/>
              <a:gd name="T12" fmla="*/ 0 w 2"/>
              <a:gd name="T13" fmla="*/ 0 h 3"/>
              <a:gd name="T14" fmla="*/ 0 w 2"/>
              <a:gd name="T15" fmla="*/ 2147483647 h 3"/>
              <a:gd name="T16" fmla="*/ 0 w 2"/>
              <a:gd name="T17" fmla="*/ 2147483647 h 3"/>
              <a:gd name="T18" fmla="*/ 0 w 2"/>
              <a:gd name="T19" fmla="*/ 2147483647 h 3"/>
              <a:gd name="T20" fmla="*/ 0 w 2"/>
              <a:gd name="T21" fmla="*/ 2147483647 h 3"/>
              <a:gd name="T22" fmla="*/ 0 w 2"/>
              <a:gd name="T23" fmla="*/ 0 h 3"/>
              <a:gd name="T24" fmla="*/ 0 w 2"/>
              <a:gd name="T25" fmla="*/ 2147483647 h 3"/>
              <a:gd name="T26" fmla="*/ 0 w 2"/>
              <a:gd name="T27" fmla="*/ 2147483647 h 3"/>
              <a:gd name="T28" fmla="*/ 0 w 2"/>
              <a:gd name="T29" fmla="*/ 2147483647 h 3"/>
              <a:gd name="T30" fmla="*/ 0 w 2"/>
              <a:gd name="T31" fmla="*/ 2147483647 h 3"/>
              <a:gd name="T32" fmla="*/ 0 w 2"/>
              <a:gd name="T33" fmla="*/ 2147483647 h 3"/>
              <a:gd name="T34" fmla="*/ 0 w 2"/>
              <a:gd name="T35" fmla="*/ 2147483647 h 3"/>
              <a:gd name="T36" fmla="*/ 0 w 2"/>
              <a:gd name="T37" fmla="*/ 2147483647 h 3"/>
              <a:gd name="T38" fmla="*/ 0 w 2"/>
              <a:gd name="T39" fmla="*/ 2147483647 h 3"/>
              <a:gd name="T40" fmla="*/ 0 w 2"/>
              <a:gd name="T41" fmla="*/ 2147483647 h 3"/>
              <a:gd name="T42" fmla="*/ 0 w 2"/>
              <a:gd name="T43" fmla="*/ 2147483647 h 3"/>
              <a:gd name="T44" fmla="*/ 0 w 2"/>
              <a:gd name="T45" fmla="*/ 2147483647 h 3"/>
              <a:gd name="T46" fmla="*/ 0 w 2"/>
              <a:gd name="T47" fmla="*/ 2147483647 h 3"/>
              <a:gd name="T48" fmla="*/ 0 w 2"/>
              <a:gd name="T49" fmla="*/ 2147483647 h 3"/>
              <a:gd name="T50" fmla="*/ 0 w 2"/>
              <a:gd name="T51" fmla="*/ 2147483647 h 3"/>
              <a:gd name="T52" fmla="*/ 0 w 2"/>
              <a:gd name="T53" fmla="*/ 2147483647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 h="3">
                <a:moveTo>
                  <a:pt x="0" y="3"/>
                </a:moveTo>
                <a:lnTo>
                  <a:pt x="0" y="3"/>
                </a:lnTo>
                <a:lnTo>
                  <a:pt x="2" y="3"/>
                </a:lnTo>
                <a:lnTo>
                  <a:pt x="0" y="0"/>
                </a:lnTo>
                <a:lnTo>
                  <a:pt x="0" y="3"/>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4" name="Line 1187"/>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5" name="Line 1188"/>
          <p:cNvSpPr>
            <a:spLocks noChangeShapeType="1"/>
          </p:cNvSpPr>
          <p:nvPr/>
        </p:nvSpPr>
        <p:spPr bwMode="auto">
          <a:xfrm>
            <a:off x="759885" y="52070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1208"/>
          <p:cNvSpPr>
            <a:spLocks/>
          </p:cNvSpPr>
          <p:nvPr/>
        </p:nvSpPr>
        <p:spPr bwMode="auto">
          <a:xfrm>
            <a:off x="793751" y="557214"/>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7" name="Freeform 1210"/>
          <p:cNvSpPr>
            <a:spLocks/>
          </p:cNvSpPr>
          <p:nvPr/>
        </p:nvSpPr>
        <p:spPr bwMode="auto">
          <a:xfrm>
            <a:off x="793752" y="557214"/>
            <a:ext cx="4233" cy="3175"/>
          </a:xfrm>
          <a:custGeom>
            <a:avLst/>
            <a:gdLst>
              <a:gd name="T0" fmla="*/ 0 w 2"/>
              <a:gd name="T1" fmla="*/ 2147483647 h 2"/>
              <a:gd name="T2" fmla="*/ 0 w 2"/>
              <a:gd name="T3" fmla="*/ 2147483647 h 2"/>
              <a:gd name="T4" fmla="*/ 2147483647 w 2"/>
              <a:gd name="T5" fmla="*/ 2147483647 h 2"/>
              <a:gd name="T6" fmla="*/ 2147483647 w 2"/>
              <a:gd name="T7" fmla="*/ 0 h 2"/>
              <a:gd name="T8" fmla="*/ 2147483647 w 2"/>
              <a:gd name="T9" fmla="*/ 0 h 2"/>
              <a:gd name="T10" fmla="*/ 0 w 2"/>
              <a:gd name="T11" fmla="*/ 0 h 2"/>
              <a:gd name="T12" fmla="*/ 0 w 2"/>
              <a:gd name="T13" fmla="*/ 0 h 2"/>
              <a:gd name="T14" fmla="*/ 0 w 2"/>
              <a:gd name="T15" fmla="*/ 0 h 2"/>
              <a:gd name="T16" fmla="*/ 0 w 2"/>
              <a:gd name="T17" fmla="*/ 2147483647 h 2"/>
              <a:gd name="T18" fmla="*/ 0 w 2"/>
              <a:gd name="T19" fmla="*/ 2147483647 h 2"/>
              <a:gd name="T20" fmla="*/ 2147483647 w 2"/>
              <a:gd name="T21" fmla="*/ 2147483647 h 2"/>
              <a:gd name="T22" fmla="*/ 2147483647 w 2"/>
              <a:gd name="T23" fmla="*/ 0 h 2"/>
              <a:gd name="T24" fmla="*/ 2147483647 w 2"/>
              <a:gd name="T25" fmla="*/ 0 h 2"/>
              <a:gd name="T26" fmla="*/ 0 w 2"/>
              <a:gd name="T27" fmla="*/ 0 h 2"/>
              <a:gd name="T28" fmla="*/ 0 w 2"/>
              <a:gd name="T29" fmla="*/ 0 h 2"/>
              <a:gd name="T30" fmla="*/ 0 w 2"/>
              <a:gd name="T31" fmla="*/ 0 h 2"/>
              <a:gd name="T32" fmla="*/ 0 w 2"/>
              <a:gd name="T33" fmla="*/ 2147483647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2"/>
                </a:moveTo>
                <a:lnTo>
                  <a:pt x="0" y="2"/>
                </a:lnTo>
                <a:lnTo>
                  <a:pt x="2" y="2"/>
                </a:lnTo>
                <a:lnTo>
                  <a:pt x="2" y="0"/>
                </a:lnTo>
                <a:lnTo>
                  <a:pt x="0" y="0"/>
                </a:lnTo>
                <a:lnTo>
                  <a:pt x="0" y="2"/>
                </a:lnTo>
                <a:lnTo>
                  <a:pt x="2"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 name="Freeform 1214"/>
          <p:cNvSpPr>
            <a:spLocks/>
          </p:cNvSpPr>
          <p:nvPr/>
        </p:nvSpPr>
        <p:spPr bwMode="auto">
          <a:xfrm>
            <a:off x="793752" y="557214"/>
            <a:ext cx="4233" cy="3175"/>
          </a:xfrm>
          <a:custGeom>
            <a:avLst/>
            <a:gdLst>
              <a:gd name="T0" fmla="*/ 0 w 2"/>
              <a:gd name="T1" fmla="*/ 2147483647 h 2"/>
              <a:gd name="T2" fmla="*/ 2147483647 w 2"/>
              <a:gd name="T3" fmla="*/ 2147483647 h 2"/>
              <a:gd name="T4" fmla="*/ 0 w 2"/>
              <a:gd name="T5" fmla="*/ 0 h 2"/>
              <a:gd name="T6" fmla="*/ 0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Rectangle 1215"/>
          <p:cNvSpPr>
            <a:spLocks noChangeArrowheads="1"/>
          </p:cNvSpPr>
          <p:nvPr/>
        </p:nvSpPr>
        <p:spPr bwMode="auto">
          <a:xfrm>
            <a:off x="793751" y="627064"/>
            <a:ext cx="2116"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0" name="Freeform 1217"/>
          <p:cNvSpPr>
            <a:spLocks/>
          </p:cNvSpPr>
          <p:nvPr/>
        </p:nvSpPr>
        <p:spPr bwMode="auto">
          <a:xfrm>
            <a:off x="793751" y="6270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1219"/>
          <p:cNvSpPr>
            <a:spLocks/>
          </p:cNvSpPr>
          <p:nvPr/>
        </p:nvSpPr>
        <p:spPr bwMode="auto">
          <a:xfrm>
            <a:off x="975785" y="541339"/>
            <a:ext cx="2116" cy="1587"/>
          </a:xfrm>
          <a:custGeom>
            <a:avLst/>
            <a:gdLst>
              <a:gd name="T0" fmla="*/ 0 w 1587"/>
              <a:gd name="T1" fmla="*/ 0 h 1587"/>
              <a:gd name="T2" fmla="*/ 0 w 1587"/>
              <a:gd name="T3" fmla="*/ 0 h 1587"/>
              <a:gd name="T4" fmla="*/ 0 w 1587"/>
              <a:gd name="T5" fmla="*/ 0 h 1587"/>
              <a:gd name="T6" fmla="*/ 0 60000 65536"/>
              <a:gd name="T7" fmla="*/ 0 60000 65536"/>
              <a:gd name="T8" fmla="*/ 0 60000 65536"/>
            </a:gdLst>
            <a:ahLst/>
            <a:cxnLst>
              <a:cxn ang="T6">
                <a:pos x="T0" y="T1"/>
              </a:cxn>
              <a:cxn ang="T7">
                <a:pos x="T2" y="T3"/>
              </a:cxn>
              <a:cxn ang="T8">
                <a:pos x="T4" y="T5"/>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2" name="Freeform 1221"/>
          <p:cNvSpPr>
            <a:spLocks/>
          </p:cNvSpPr>
          <p:nvPr/>
        </p:nvSpPr>
        <p:spPr bwMode="auto">
          <a:xfrm>
            <a:off x="975785" y="541339"/>
            <a:ext cx="4233" cy="3175"/>
          </a:xfrm>
          <a:custGeom>
            <a:avLst/>
            <a:gdLst>
              <a:gd name="T0" fmla="*/ 2147483647 w 2"/>
              <a:gd name="T1" fmla="*/ 0 h 2"/>
              <a:gd name="T2" fmla="*/ 2147483647 w 2"/>
              <a:gd name="T3" fmla="*/ 0 h 2"/>
              <a:gd name="T4" fmla="*/ 2147483647 w 2"/>
              <a:gd name="T5" fmla="*/ 0 h 2"/>
              <a:gd name="T6" fmla="*/ 0 w 2"/>
              <a:gd name="T7" fmla="*/ 0 h 2"/>
              <a:gd name="T8" fmla="*/ 0 w 2"/>
              <a:gd name="T9" fmla="*/ 0 h 2"/>
              <a:gd name="T10" fmla="*/ 0 w 2"/>
              <a:gd name="T11" fmla="*/ 2147483647 h 2"/>
              <a:gd name="T12" fmla="*/ 2147483647 w 2"/>
              <a:gd name="T13" fmla="*/ 0 h 2"/>
              <a:gd name="T14" fmla="*/ 2147483647 w 2"/>
              <a:gd name="T15" fmla="*/ 0 h 2"/>
              <a:gd name="T16" fmla="*/ 2147483647 w 2"/>
              <a:gd name="T17" fmla="*/ 0 h 2"/>
              <a:gd name="T18" fmla="*/ 0 w 2"/>
              <a:gd name="T19" fmla="*/ 0 h 2"/>
              <a:gd name="T20" fmla="*/ 0 w 2"/>
              <a:gd name="T21" fmla="*/ 0 h 2"/>
              <a:gd name="T22" fmla="*/ 0 w 2"/>
              <a:gd name="T23" fmla="*/ 2147483647 h 2"/>
              <a:gd name="T24" fmla="*/ 2147483647 w 2"/>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2">
                <a:moveTo>
                  <a:pt x="2" y="0"/>
                </a:moveTo>
                <a:lnTo>
                  <a:pt x="2" y="0"/>
                </a:lnTo>
                <a:lnTo>
                  <a:pt x="0" y="0"/>
                </a:lnTo>
                <a:lnTo>
                  <a:pt x="0" y="2"/>
                </a:lnTo>
                <a:lnTo>
                  <a:pt x="2" y="0"/>
                </a:ln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3" name="Freeform 1234"/>
          <p:cNvSpPr>
            <a:spLocks/>
          </p:cNvSpPr>
          <p:nvPr/>
        </p:nvSpPr>
        <p:spPr bwMode="auto">
          <a:xfrm>
            <a:off x="963085" y="550864"/>
            <a:ext cx="4233" cy="1587"/>
          </a:xfrm>
          <a:custGeom>
            <a:avLst/>
            <a:gdLst>
              <a:gd name="T0" fmla="*/ 0 w 2"/>
              <a:gd name="T1" fmla="*/ 0 h 1587"/>
              <a:gd name="T2" fmla="*/ 0 w 2"/>
              <a:gd name="T3" fmla="*/ 0 h 1587"/>
              <a:gd name="T4" fmla="*/ 2147483647 w 2"/>
              <a:gd name="T5" fmla="*/ 0 h 1587"/>
              <a:gd name="T6" fmla="*/ 2147483647 w 2"/>
              <a:gd name="T7" fmla="*/ 0 h 1587"/>
              <a:gd name="T8" fmla="*/ 2147483647 w 2"/>
              <a:gd name="T9" fmla="*/ 0 h 1587"/>
              <a:gd name="T10" fmla="*/ 2147483647 w 2"/>
              <a:gd name="T11" fmla="*/ 0 h 1587"/>
              <a:gd name="T12" fmla="*/ 0 w 2"/>
              <a:gd name="T13" fmla="*/ 0 h 1587"/>
              <a:gd name="T14" fmla="*/ 0 w 2"/>
              <a:gd name="T15" fmla="*/ 0 h 1587"/>
              <a:gd name="T16" fmla="*/ 0 w 2"/>
              <a:gd name="T17" fmla="*/ 0 h 1587"/>
              <a:gd name="T18" fmla="*/ 0 w 2"/>
              <a:gd name="T19" fmla="*/ 0 h 1587"/>
              <a:gd name="T20" fmla="*/ 0 w 2"/>
              <a:gd name="T21" fmla="*/ 0 h 1587"/>
              <a:gd name="T22" fmla="*/ 0 w 2"/>
              <a:gd name="T23" fmla="*/ 0 h 1587"/>
              <a:gd name="T24" fmla="*/ 2147483647 w 2"/>
              <a:gd name="T25" fmla="*/ 0 h 1587"/>
              <a:gd name="T26" fmla="*/ 2147483647 w 2"/>
              <a:gd name="T27" fmla="*/ 0 h 1587"/>
              <a:gd name="T28" fmla="*/ 2147483647 w 2"/>
              <a:gd name="T29" fmla="*/ 0 h 1587"/>
              <a:gd name="T30" fmla="*/ 0 w 2"/>
              <a:gd name="T31" fmla="*/ 0 h 1587"/>
              <a:gd name="T32" fmla="*/ 0 w 2"/>
              <a:gd name="T33" fmla="*/ 0 h 1587"/>
              <a:gd name="T34" fmla="*/ 2147483647 w 2"/>
              <a:gd name="T35" fmla="*/ 0 h 1587"/>
              <a:gd name="T36" fmla="*/ 0 w 2"/>
              <a:gd name="T37" fmla="*/ 0 h 1587"/>
              <a:gd name="T38" fmla="*/ 0 w 2"/>
              <a:gd name="T39" fmla="*/ 0 h 1587"/>
              <a:gd name="T40" fmla="*/ 0 w 2"/>
              <a:gd name="T41" fmla="*/ 0 h 1587"/>
              <a:gd name="T42" fmla="*/ 0 w 2"/>
              <a:gd name="T43" fmla="*/ 0 h 1587"/>
              <a:gd name="T44" fmla="*/ 0 w 2"/>
              <a:gd name="T45" fmla="*/ 0 h 1587"/>
              <a:gd name="T46" fmla="*/ 0 w 2"/>
              <a:gd name="T47" fmla="*/ 0 h 1587"/>
              <a:gd name="T48" fmla="*/ 0 w 2"/>
              <a:gd name="T49" fmla="*/ 0 h 1587"/>
              <a:gd name="T50" fmla="*/ 0 w 2"/>
              <a:gd name="T51" fmla="*/ 0 h 1587"/>
              <a:gd name="T52" fmla="*/ 0 w 2"/>
              <a:gd name="T53" fmla="*/ 0 h 1587"/>
              <a:gd name="T54" fmla="*/ 0 w 2"/>
              <a:gd name="T55" fmla="*/ 0 h 1587"/>
              <a:gd name="T56" fmla="*/ 0 w 2"/>
              <a:gd name="T57" fmla="*/ 0 h 1587"/>
              <a:gd name="T58" fmla="*/ 0 w 2"/>
              <a:gd name="T59" fmla="*/ 0 h 1587"/>
              <a:gd name="T60" fmla="*/ 0 w 2"/>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 h="1587">
                <a:moveTo>
                  <a:pt x="0" y="0"/>
                </a:moveTo>
                <a:lnTo>
                  <a:pt x="0" y="0"/>
                </a:lnTo>
                <a:lnTo>
                  <a:pt x="2" y="0"/>
                </a:lnTo>
                <a:lnTo>
                  <a:pt x="0" y="0"/>
                </a:ln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4" name="Line 1237"/>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5" name="Line 1238"/>
          <p:cNvSpPr>
            <a:spLocks noChangeShapeType="1"/>
          </p:cNvSpPr>
          <p:nvPr/>
        </p:nvSpPr>
        <p:spPr bwMode="auto">
          <a:xfrm>
            <a:off x="971551" y="544514"/>
            <a:ext cx="2116"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6" name="Freeform 1240"/>
          <p:cNvSpPr>
            <a:spLocks/>
          </p:cNvSpPr>
          <p:nvPr/>
        </p:nvSpPr>
        <p:spPr bwMode="auto">
          <a:xfrm>
            <a:off x="971551" y="541339"/>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1243"/>
          <p:cNvSpPr>
            <a:spLocks/>
          </p:cNvSpPr>
          <p:nvPr/>
        </p:nvSpPr>
        <p:spPr bwMode="auto">
          <a:xfrm>
            <a:off x="971552" y="538164"/>
            <a:ext cx="4233"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2147483647 h 2"/>
              <a:gd name="T14" fmla="*/ 0 w 2"/>
              <a:gd name="T15" fmla="*/ 2147483647 h 2"/>
              <a:gd name="T16" fmla="*/ 0 w 2"/>
              <a:gd name="T17" fmla="*/ 2147483647 h 2"/>
              <a:gd name="T18" fmla="*/ 0 w 2"/>
              <a:gd name="T19" fmla="*/ 2147483647 h 2"/>
              <a:gd name="T20" fmla="*/ 0 w 2"/>
              <a:gd name="T21" fmla="*/ 2147483647 h 2"/>
              <a:gd name="T22" fmla="*/ 0 w 2"/>
              <a:gd name="T23" fmla="*/ 2147483647 h 2"/>
              <a:gd name="T24" fmla="*/ 0 w 2"/>
              <a:gd name="T25" fmla="*/ 2147483647 h 2"/>
              <a:gd name="T26" fmla="*/ 0 w 2"/>
              <a:gd name="T27" fmla="*/ 2147483647 h 2"/>
              <a:gd name="T28" fmla="*/ 0 w 2"/>
              <a:gd name="T29" fmla="*/ 2147483647 h 2"/>
              <a:gd name="T30" fmla="*/ 0 w 2"/>
              <a:gd name="T31" fmla="*/ 2147483647 h 2"/>
              <a:gd name="T32" fmla="*/ 0 w 2"/>
              <a:gd name="T33" fmla="*/ 2147483647 h 2"/>
              <a:gd name="T34" fmla="*/ 0 w 2"/>
              <a:gd name="T35" fmla="*/ 2147483647 h 2"/>
              <a:gd name="T36" fmla="*/ 0 w 2"/>
              <a:gd name="T37" fmla="*/ 2147483647 h 2"/>
              <a:gd name="T38" fmla="*/ 2147483647 w 2"/>
              <a:gd name="T39" fmla="*/ 2147483647 h 2"/>
              <a:gd name="T40" fmla="*/ 2147483647 w 2"/>
              <a:gd name="T41" fmla="*/ 2147483647 h 2"/>
              <a:gd name="T42" fmla="*/ 2147483647 w 2"/>
              <a:gd name="T43" fmla="*/ 2147483647 h 2"/>
              <a:gd name="T44" fmla="*/ 2147483647 w 2"/>
              <a:gd name="T45" fmla="*/ 2147483647 h 2"/>
              <a:gd name="T46" fmla="*/ 2147483647 w 2"/>
              <a:gd name="T47" fmla="*/ 2147483647 h 2"/>
              <a:gd name="T48" fmla="*/ 0 w 2"/>
              <a:gd name="T49" fmla="*/ 0 h 2"/>
              <a:gd name="T50" fmla="*/ 0 w 2"/>
              <a:gd name="T51" fmla="*/ 2147483647 h 2"/>
              <a:gd name="T52" fmla="*/ 0 w 2"/>
              <a:gd name="T53" fmla="*/ 2147483647 h 2"/>
              <a:gd name="T54" fmla="*/ 0 w 2"/>
              <a:gd name="T55" fmla="*/ 2147483647 h 2"/>
              <a:gd name="T56" fmla="*/ 2147483647 w 2"/>
              <a:gd name="T57" fmla="*/ 2147483647 h 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 h="2">
                <a:moveTo>
                  <a:pt x="2" y="2"/>
                </a:moveTo>
                <a:lnTo>
                  <a:pt x="2" y="2"/>
                </a:lnTo>
                <a:lnTo>
                  <a:pt x="0" y="2"/>
                </a:lnTo>
                <a:lnTo>
                  <a:pt x="2" y="2"/>
                </a:lnTo>
                <a:lnTo>
                  <a:pt x="0" y="2"/>
                </a:lnTo>
                <a:lnTo>
                  <a:pt x="2" y="2"/>
                </a:lnTo>
                <a:lnTo>
                  <a:pt x="0" y="0"/>
                </a:lnTo>
                <a:lnTo>
                  <a:pt x="0"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1246"/>
          <p:cNvSpPr>
            <a:spLocks/>
          </p:cNvSpPr>
          <p:nvPr/>
        </p:nvSpPr>
        <p:spPr bwMode="auto">
          <a:xfrm>
            <a:off x="967318" y="547689"/>
            <a:ext cx="4233" cy="3175"/>
          </a:xfrm>
          <a:custGeom>
            <a:avLst/>
            <a:gdLst>
              <a:gd name="T0" fmla="*/ 0 w 2"/>
              <a:gd name="T1" fmla="*/ 2147483647 h 2"/>
              <a:gd name="T2" fmla="*/ 0 w 2"/>
              <a:gd name="T3" fmla="*/ 2147483647 h 2"/>
              <a:gd name="T4" fmla="*/ 2147483647 w 2"/>
              <a:gd name="T5" fmla="*/ 0 h 2"/>
              <a:gd name="T6" fmla="*/ 2147483647 w 2"/>
              <a:gd name="T7" fmla="*/ 0 h 2"/>
              <a:gd name="T8" fmla="*/ 0 w 2"/>
              <a:gd name="T9" fmla="*/ 0 h 2"/>
              <a:gd name="T10" fmla="*/ 0 w 2"/>
              <a:gd name="T11" fmla="*/ 0 h 2"/>
              <a:gd name="T12" fmla="*/ 0 w 2"/>
              <a:gd name="T13" fmla="*/ 2147483647 h 2"/>
              <a:gd name="T14" fmla="*/ 0 w 2"/>
              <a:gd name="T15" fmla="*/ 2147483647 h 2"/>
              <a:gd name="T16" fmla="*/ 2147483647 w 2"/>
              <a:gd name="T17" fmla="*/ 0 h 2"/>
              <a:gd name="T18" fmla="*/ 2147483647 w 2"/>
              <a:gd name="T19" fmla="*/ 0 h 2"/>
              <a:gd name="T20" fmla="*/ 0 w 2"/>
              <a:gd name="T21" fmla="*/ 0 h 2"/>
              <a:gd name="T22" fmla="*/ 0 w 2"/>
              <a:gd name="T23" fmla="*/ 0 h 2"/>
              <a:gd name="T24" fmla="*/ 0 w 2"/>
              <a:gd name="T25" fmla="*/ 0 h 2"/>
              <a:gd name="T26" fmla="*/ 0 w 2"/>
              <a:gd name="T27" fmla="*/ 0 h 2"/>
              <a:gd name="T28" fmla="*/ 0 w 2"/>
              <a:gd name="T29" fmla="*/ 0 h 2"/>
              <a:gd name="T30" fmla="*/ 0 w 2"/>
              <a:gd name="T31" fmla="*/ 0 h 2"/>
              <a:gd name="T32" fmla="*/ 0 w 2"/>
              <a:gd name="T33" fmla="*/ 0 h 2"/>
              <a:gd name="T34" fmla="*/ 0 w 2"/>
              <a:gd name="T35" fmla="*/ 0 h 2"/>
              <a:gd name="T36" fmla="*/ 0 w 2"/>
              <a:gd name="T37" fmla="*/ 0 h 2"/>
              <a:gd name="T38" fmla="*/ 0 w 2"/>
              <a:gd name="T39" fmla="*/ 0 h 2"/>
              <a:gd name="T40" fmla="*/ 0 w 2"/>
              <a:gd name="T41" fmla="*/ 0 h 2"/>
              <a:gd name="T42" fmla="*/ 0 w 2"/>
              <a:gd name="T43" fmla="*/ 0 h 2"/>
              <a:gd name="T44" fmla="*/ 0 w 2"/>
              <a:gd name="T45" fmla="*/ 0 h 2"/>
              <a:gd name="T46" fmla="*/ 0 w 2"/>
              <a:gd name="T47" fmla="*/ 2147483647 h 2"/>
              <a:gd name="T48" fmla="*/ 0 w 2"/>
              <a:gd name="T49" fmla="*/ 2147483647 h 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 h="2">
                <a:moveTo>
                  <a:pt x="0" y="2"/>
                </a:moveTo>
                <a:lnTo>
                  <a:pt x="0" y="2"/>
                </a:lnTo>
                <a:lnTo>
                  <a:pt x="2" y="0"/>
                </a:lnTo>
                <a:lnTo>
                  <a:pt x="0" y="0"/>
                </a:lnTo>
                <a:lnTo>
                  <a:pt x="0" y="2"/>
                </a:lnTo>
                <a:lnTo>
                  <a:pt x="2" y="0"/>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1250"/>
          <p:cNvSpPr>
            <a:spLocks/>
          </p:cNvSpPr>
          <p:nvPr/>
        </p:nvSpPr>
        <p:spPr bwMode="auto">
          <a:xfrm>
            <a:off x="975785" y="530225"/>
            <a:ext cx="4233"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0" name="Freeform 1252"/>
          <p:cNvSpPr>
            <a:spLocks/>
          </p:cNvSpPr>
          <p:nvPr/>
        </p:nvSpPr>
        <p:spPr bwMode="auto">
          <a:xfrm>
            <a:off x="975785" y="527050"/>
            <a:ext cx="4233" cy="7938"/>
          </a:xfrm>
          <a:custGeom>
            <a:avLst/>
            <a:gdLst>
              <a:gd name="T0" fmla="*/ 2147483647 w 2"/>
              <a:gd name="T1" fmla="*/ 2147483647 h 5"/>
              <a:gd name="T2" fmla="*/ 2147483647 w 2"/>
              <a:gd name="T3" fmla="*/ 2147483647 h 5"/>
              <a:gd name="T4" fmla="*/ 0 w 2"/>
              <a:gd name="T5" fmla="*/ 0 h 5"/>
              <a:gd name="T6" fmla="*/ 0 w 2"/>
              <a:gd name="T7" fmla="*/ 2147483647 h 5"/>
              <a:gd name="T8" fmla="*/ 0 w 2"/>
              <a:gd name="T9" fmla="*/ 2147483647 h 5"/>
              <a:gd name="T10" fmla="*/ 2147483647 w 2"/>
              <a:gd name="T11" fmla="*/ 2147483647 h 5"/>
              <a:gd name="T12" fmla="*/ 2147483647 w 2"/>
              <a:gd name="T13" fmla="*/ 2147483647 h 5"/>
              <a:gd name="T14" fmla="*/ 2147483647 w 2"/>
              <a:gd name="T15" fmla="*/ 2147483647 h 5"/>
              <a:gd name="T16" fmla="*/ 0 w 2"/>
              <a:gd name="T17" fmla="*/ 0 h 5"/>
              <a:gd name="T18" fmla="*/ 0 w 2"/>
              <a:gd name="T19" fmla="*/ 2147483647 h 5"/>
              <a:gd name="T20" fmla="*/ 0 w 2"/>
              <a:gd name="T21" fmla="*/ 2147483647 h 5"/>
              <a:gd name="T22" fmla="*/ 2147483647 w 2"/>
              <a:gd name="T23" fmla="*/ 2147483647 h 5"/>
              <a:gd name="T24" fmla="*/ 2147483647 w 2"/>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5">
                <a:moveTo>
                  <a:pt x="2" y="2"/>
                </a:moveTo>
                <a:lnTo>
                  <a:pt x="2" y="2"/>
                </a:lnTo>
                <a:lnTo>
                  <a:pt x="0" y="0"/>
                </a:lnTo>
                <a:lnTo>
                  <a:pt x="0" y="2"/>
                </a:lnTo>
                <a:lnTo>
                  <a:pt x="2" y="5"/>
                </a:lnTo>
                <a:lnTo>
                  <a:pt x="2" y="2"/>
                </a:lnTo>
                <a:lnTo>
                  <a:pt x="0" y="0"/>
                </a:lnTo>
                <a:lnTo>
                  <a:pt x="0" y="2"/>
                </a:lnTo>
                <a:lnTo>
                  <a:pt x="2" y="5"/>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1255"/>
          <p:cNvSpPr>
            <a:spLocks/>
          </p:cNvSpPr>
          <p:nvPr/>
        </p:nvSpPr>
        <p:spPr bwMode="auto">
          <a:xfrm>
            <a:off x="950385" y="550864"/>
            <a:ext cx="4233" cy="1587"/>
          </a:xfrm>
          <a:custGeom>
            <a:avLst/>
            <a:gdLst>
              <a:gd name="T0" fmla="*/ 0 w 2"/>
              <a:gd name="T1" fmla="*/ 0 h 1587"/>
              <a:gd name="T2" fmla="*/ 2147483647 w 2"/>
              <a:gd name="T3" fmla="*/ 0 h 1587"/>
              <a:gd name="T4" fmla="*/ 2147483647 w 2"/>
              <a:gd name="T5" fmla="*/ 0 h 1587"/>
              <a:gd name="T6" fmla="*/ 2147483647 w 2"/>
              <a:gd name="T7" fmla="*/ 0 h 1587"/>
              <a:gd name="T8" fmla="*/ 2147483647 w 2"/>
              <a:gd name="T9" fmla="*/ 0 h 1587"/>
              <a:gd name="T10" fmla="*/ 0 w 2"/>
              <a:gd name="T11" fmla="*/ 0 h 1587"/>
              <a:gd name="T12" fmla="*/ 0 w 2"/>
              <a:gd name="T13" fmla="*/ 0 h 1587"/>
              <a:gd name="T14" fmla="*/ 0 w 2"/>
              <a:gd name="T15" fmla="*/ 0 h 1587"/>
              <a:gd name="T16" fmla="*/ 0 w 2"/>
              <a:gd name="T17" fmla="*/ 0 h 1587"/>
              <a:gd name="T18" fmla="*/ 2147483647 w 2"/>
              <a:gd name="T19" fmla="*/ 0 h 1587"/>
              <a:gd name="T20" fmla="*/ 2147483647 w 2"/>
              <a:gd name="T21" fmla="*/ 0 h 1587"/>
              <a:gd name="T22" fmla="*/ 2147483647 w 2"/>
              <a:gd name="T23" fmla="*/ 0 h 1587"/>
              <a:gd name="T24" fmla="*/ 2147483647 w 2"/>
              <a:gd name="T25" fmla="*/ 0 h 1587"/>
              <a:gd name="T26" fmla="*/ 2147483647 w 2"/>
              <a:gd name="T27" fmla="*/ 0 h 1587"/>
              <a:gd name="T28" fmla="*/ 2147483647 w 2"/>
              <a:gd name="T29" fmla="*/ 0 h 1587"/>
              <a:gd name="T30" fmla="*/ 2147483647 w 2"/>
              <a:gd name="T31" fmla="*/ 0 h 1587"/>
              <a:gd name="T32" fmla="*/ 2147483647 w 2"/>
              <a:gd name="T33" fmla="*/ 0 h 1587"/>
              <a:gd name="T34" fmla="*/ 2147483647 w 2"/>
              <a:gd name="T35" fmla="*/ 0 h 1587"/>
              <a:gd name="T36" fmla="*/ 2147483647 w 2"/>
              <a:gd name="T37" fmla="*/ 0 h 1587"/>
              <a:gd name="T38" fmla="*/ 2147483647 w 2"/>
              <a:gd name="T39" fmla="*/ 0 h 1587"/>
              <a:gd name="T40" fmla="*/ 2147483647 w 2"/>
              <a:gd name="T41" fmla="*/ 0 h 1587"/>
              <a:gd name="T42" fmla="*/ 2147483647 w 2"/>
              <a:gd name="T43" fmla="*/ 0 h 1587"/>
              <a:gd name="T44" fmla="*/ 2147483647 w 2"/>
              <a:gd name="T45" fmla="*/ 0 h 1587"/>
              <a:gd name="T46" fmla="*/ 2147483647 w 2"/>
              <a:gd name="T47" fmla="*/ 0 h 1587"/>
              <a:gd name="T48" fmla="*/ 2147483647 w 2"/>
              <a:gd name="T49" fmla="*/ 0 h 1587"/>
              <a:gd name="T50" fmla="*/ 2147483647 w 2"/>
              <a:gd name="T51" fmla="*/ 0 h 1587"/>
              <a:gd name="T52" fmla="*/ 2147483647 w 2"/>
              <a:gd name="T53" fmla="*/ 0 h 1587"/>
              <a:gd name="T54" fmla="*/ 2147483647 w 2"/>
              <a:gd name="T55" fmla="*/ 0 h 1587"/>
              <a:gd name="T56" fmla="*/ 2147483647 w 2"/>
              <a:gd name="T57" fmla="*/ 0 h 1587"/>
              <a:gd name="T58" fmla="*/ 0 w 2"/>
              <a:gd name="T59" fmla="*/ 0 h 1587"/>
              <a:gd name="T60" fmla="*/ 0 w 2"/>
              <a:gd name="T61" fmla="*/ 0 h 1587"/>
              <a:gd name="T62" fmla="*/ 0 w 2"/>
              <a:gd name="T63" fmla="*/ 0 h 15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 h="1587">
                <a:moveTo>
                  <a:pt x="0" y="0"/>
                </a:moveTo>
                <a:lnTo>
                  <a:pt x="2" y="0"/>
                </a:lnTo>
                <a:lnTo>
                  <a:pt x="0"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Rectangle 1256"/>
          <p:cNvSpPr>
            <a:spLocks noChangeArrowheads="1"/>
          </p:cNvSpPr>
          <p:nvPr/>
        </p:nvSpPr>
        <p:spPr bwMode="auto">
          <a:xfrm>
            <a:off x="963085" y="550864"/>
            <a:ext cx="2116" cy="1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3" name="Freeform 1258"/>
          <p:cNvSpPr>
            <a:spLocks/>
          </p:cNvSpPr>
          <p:nvPr/>
        </p:nvSpPr>
        <p:spPr bwMode="auto">
          <a:xfrm>
            <a:off x="963085" y="550864"/>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4" name="Freeform 1266"/>
          <p:cNvSpPr>
            <a:spLocks/>
          </p:cNvSpPr>
          <p:nvPr/>
        </p:nvSpPr>
        <p:spPr bwMode="auto">
          <a:xfrm>
            <a:off x="971551" y="534989"/>
            <a:ext cx="2116"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87" h="1587">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5" name="Freeform 1269"/>
          <p:cNvSpPr>
            <a:spLocks/>
          </p:cNvSpPr>
          <p:nvPr/>
        </p:nvSpPr>
        <p:spPr bwMode="auto">
          <a:xfrm>
            <a:off x="971552" y="530226"/>
            <a:ext cx="4233" cy="4763"/>
          </a:xfrm>
          <a:custGeom>
            <a:avLst/>
            <a:gdLst>
              <a:gd name="T0" fmla="*/ 0 w 2"/>
              <a:gd name="T1" fmla="*/ 2147483647 h 3"/>
              <a:gd name="T2" fmla="*/ 2147483647 w 2"/>
              <a:gd name="T3" fmla="*/ 0 h 3"/>
              <a:gd name="T4" fmla="*/ 2147483647 w 2"/>
              <a:gd name="T5" fmla="*/ 0 h 3"/>
              <a:gd name="T6" fmla="*/ 2147483647 w 2"/>
              <a:gd name="T7" fmla="*/ 0 h 3"/>
              <a:gd name="T8" fmla="*/ 2147483647 w 2"/>
              <a:gd name="T9" fmla="*/ 0 h 3"/>
              <a:gd name="T10" fmla="*/ 0 w 2"/>
              <a:gd name="T11" fmla="*/ 0 h 3"/>
              <a:gd name="T12" fmla="*/ 0 w 2"/>
              <a:gd name="T13" fmla="*/ 0 h 3"/>
              <a:gd name="T14" fmla="*/ 0 w 2"/>
              <a:gd name="T15" fmla="*/ 2147483647 h 3"/>
              <a:gd name="T16" fmla="*/ 0 w 2"/>
              <a:gd name="T17" fmla="*/ 2147483647 h 3"/>
              <a:gd name="T18" fmla="*/ 2147483647 w 2"/>
              <a:gd name="T19" fmla="*/ 0 h 3"/>
              <a:gd name="T20" fmla="*/ 2147483647 w 2"/>
              <a:gd name="T21" fmla="*/ 0 h 3"/>
              <a:gd name="T22" fmla="*/ 0 w 2"/>
              <a:gd name="T23" fmla="*/ 0 h 3"/>
              <a:gd name="T24" fmla="*/ 0 w 2"/>
              <a:gd name="T25" fmla="*/ 0 h 3"/>
              <a:gd name="T26" fmla="*/ 0 w 2"/>
              <a:gd name="T27" fmla="*/ 0 h 3"/>
              <a:gd name="T28" fmla="*/ 0 w 2"/>
              <a:gd name="T29" fmla="*/ 0 h 3"/>
              <a:gd name="T30" fmla="*/ 0 w 2"/>
              <a:gd name="T31" fmla="*/ 0 h 3"/>
              <a:gd name="T32" fmla="*/ 0 w 2"/>
              <a:gd name="T33" fmla="*/ 0 h 3"/>
              <a:gd name="T34" fmla="*/ 0 w 2"/>
              <a:gd name="T35" fmla="*/ 0 h 3"/>
              <a:gd name="T36" fmla="*/ 0 w 2"/>
              <a:gd name="T37" fmla="*/ 0 h 3"/>
              <a:gd name="T38" fmla="*/ 0 w 2"/>
              <a:gd name="T39" fmla="*/ 2147483647 h 3"/>
              <a:gd name="T40" fmla="*/ 0 w 2"/>
              <a:gd name="T41" fmla="*/ 2147483647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 h="3">
                <a:moveTo>
                  <a:pt x="0" y="3"/>
                </a:moveTo>
                <a:lnTo>
                  <a:pt x="2" y="0"/>
                </a:lnTo>
                <a:lnTo>
                  <a:pt x="0" y="0"/>
                </a:lnTo>
                <a:lnTo>
                  <a:pt x="0" y="3"/>
                </a:lnTo>
                <a:lnTo>
                  <a:pt x="2" y="0"/>
                </a:lnTo>
                <a:lnTo>
                  <a:pt x="0"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6" name="Line 1270"/>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7" name="Line 1271"/>
          <p:cNvSpPr>
            <a:spLocks noChangeShapeType="1"/>
          </p:cNvSpPr>
          <p:nvPr/>
        </p:nvSpPr>
        <p:spPr bwMode="auto">
          <a:xfrm>
            <a:off x="971551" y="530225"/>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8" name="Rectangle 1272"/>
          <p:cNvSpPr>
            <a:spLocks noChangeArrowheads="1"/>
          </p:cNvSpPr>
          <p:nvPr/>
        </p:nvSpPr>
        <p:spPr bwMode="auto">
          <a:xfrm>
            <a:off x="971551" y="530225"/>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49" name="Rectangle 1273"/>
          <p:cNvSpPr>
            <a:spLocks noChangeArrowheads="1"/>
          </p:cNvSpPr>
          <p:nvPr/>
        </p:nvSpPr>
        <p:spPr bwMode="auto">
          <a:xfrm>
            <a:off x="971551" y="530225"/>
            <a:ext cx="2116"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0" name="Line 1274"/>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 name="Line 1275"/>
          <p:cNvSpPr>
            <a:spLocks noChangeShapeType="1"/>
          </p:cNvSpPr>
          <p:nvPr/>
        </p:nvSpPr>
        <p:spPr bwMode="auto">
          <a:xfrm>
            <a:off x="971551" y="527050"/>
            <a:ext cx="2116"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2" name="Freeform 1277"/>
          <p:cNvSpPr>
            <a:spLocks/>
          </p:cNvSpPr>
          <p:nvPr/>
        </p:nvSpPr>
        <p:spPr bwMode="auto">
          <a:xfrm>
            <a:off x="971551" y="523876"/>
            <a:ext cx="2116" cy="3175"/>
          </a:xfrm>
          <a:custGeom>
            <a:avLst/>
            <a:gdLst>
              <a:gd name="T0" fmla="*/ 0 w 1587"/>
              <a:gd name="T1" fmla="*/ 2147483647 h 2"/>
              <a:gd name="T2" fmla="*/ 0 w 1587"/>
              <a:gd name="T3" fmla="*/ 2147483647 h 2"/>
              <a:gd name="T4" fmla="*/ 0 w 1587"/>
              <a:gd name="T5" fmla="*/ 0 h 2"/>
              <a:gd name="T6" fmla="*/ 0 w 1587"/>
              <a:gd name="T7" fmla="*/ 2147483647 h 2"/>
              <a:gd name="T8" fmla="*/ 0 w 1587"/>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2">
                <a:moveTo>
                  <a:pt x="0" y="2"/>
                </a:moveTo>
                <a:lnTo>
                  <a:pt x="0"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1287"/>
          <p:cNvSpPr>
            <a:spLocks/>
          </p:cNvSpPr>
          <p:nvPr/>
        </p:nvSpPr>
        <p:spPr bwMode="auto">
          <a:xfrm>
            <a:off x="958852" y="514350"/>
            <a:ext cx="4233" cy="3175"/>
          </a:xfrm>
          <a:custGeom>
            <a:avLst/>
            <a:gdLst>
              <a:gd name="T0" fmla="*/ 0 w 2"/>
              <a:gd name="T1" fmla="*/ 0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2147483647 h 2"/>
              <a:gd name="T18" fmla="*/ 0 w 2"/>
              <a:gd name="T19" fmla="*/ 2147483647 h 2"/>
              <a:gd name="T20" fmla="*/ 0 w 2"/>
              <a:gd name="T21" fmla="*/ 2147483647 h 2"/>
              <a:gd name="T22" fmla="*/ 0 w 2"/>
              <a:gd name="T23" fmla="*/ 2147483647 h 2"/>
              <a:gd name="T24" fmla="*/ 2147483647 w 2"/>
              <a:gd name="T25" fmla="*/ 2147483647 h 2"/>
              <a:gd name="T26" fmla="*/ 2147483647 w 2"/>
              <a:gd name="T27" fmla="*/ 2147483647 h 2"/>
              <a:gd name="T28" fmla="*/ 0 w 2"/>
              <a:gd name="T29" fmla="*/ 0 h 2"/>
              <a:gd name="T30" fmla="*/ 0 w 2"/>
              <a:gd name="T31" fmla="*/ 0 h 2"/>
              <a:gd name="T32" fmla="*/ 0 w 2"/>
              <a:gd name="T33" fmla="*/ 0 h 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 h="2">
                <a:moveTo>
                  <a:pt x="0" y="0"/>
                </a:moveTo>
                <a:lnTo>
                  <a:pt x="0" y="2"/>
                </a:lnTo>
                <a:lnTo>
                  <a:pt x="2" y="2"/>
                </a:lnTo>
                <a:lnTo>
                  <a:pt x="2" y="0"/>
                </a:lnTo>
                <a:lnTo>
                  <a:pt x="0" y="0"/>
                </a:lnTo>
                <a:lnTo>
                  <a:pt x="0" y="2"/>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 name="Freeform 1290"/>
          <p:cNvSpPr>
            <a:spLocks/>
          </p:cNvSpPr>
          <p:nvPr/>
        </p:nvSpPr>
        <p:spPr bwMode="auto">
          <a:xfrm>
            <a:off x="958852" y="517526"/>
            <a:ext cx="4233" cy="3175"/>
          </a:xfrm>
          <a:custGeom>
            <a:avLst/>
            <a:gdLst>
              <a:gd name="T0" fmla="*/ 0 w 2"/>
              <a:gd name="T1" fmla="*/ 2147483647 h 2"/>
              <a:gd name="T2" fmla="*/ 0 w 2"/>
              <a:gd name="T3" fmla="*/ 2147483647 h 2"/>
              <a:gd name="T4" fmla="*/ 2147483647 w 2"/>
              <a:gd name="T5" fmla="*/ 2147483647 h 2"/>
              <a:gd name="T6" fmla="*/ 2147483647 w 2"/>
              <a:gd name="T7" fmla="*/ 2147483647 h 2"/>
              <a:gd name="T8" fmla="*/ 2147483647 w 2"/>
              <a:gd name="T9" fmla="*/ 2147483647 h 2"/>
              <a:gd name="T10" fmla="*/ 2147483647 w 2"/>
              <a:gd name="T11" fmla="*/ 0 h 2"/>
              <a:gd name="T12" fmla="*/ 0 w 2"/>
              <a:gd name="T13" fmla="*/ 0 h 2"/>
              <a:gd name="T14" fmla="*/ 0 w 2"/>
              <a:gd name="T15" fmla="*/ 0 h 2"/>
              <a:gd name="T16" fmla="*/ 0 w 2"/>
              <a:gd name="T17" fmla="*/ 0 h 2"/>
              <a:gd name="T18" fmla="*/ 0 w 2"/>
              <a:gd name="T19" fmla="*/ 0 h 2"/>
              <a:gd name="T20" fmla="*/ 2147483647 w 2"/>
              <a:gd name="T21" fmla="*/ 0 h 2"/>
              <a:gd name="T22" fmla="*/ 0 w 2"/>
              <a:gd name="T23" fmla="*/ 0 h 2"/>
              <a:gd name="T24" fmla="*/ 0 w 2"/>
              <a:gd name="T25" fmla="*/ 0 h 2"/>
              <a:gd name="T26" fmla="*/ 0 w 2"/>
              <a:gd name="T27" fmla="*/ 0 h 2"/>
              <a:gd name="T28" fmla="*/ 0 w 2"/>
              <a:gd name="T29" fmla="*/ 0 h 2"/>
              <a:gd name="T30" fmla="*/ 0 w 2"/>
              <a:gd name="T31" fmla="*/ 2147483647 h 2"/>
              <a:gd name="T32" fmla="*/ 0 w 2"/>
              <a:gd name="T33" fmla="*/ 2147483647 h 2"/>
              <a:gd name="T34" fmla="*/ 0 w 2"/>
              <a:gd name="T35" fmla="*/ 2147483647 h 2"/>
              <a:gd name="T36" fmla="*/ 0 w 2"/>
              <a:gd name="T37" fmla="*/ 0 h 2"/>
              <a:gd name="T38" fmla="*/ 0 w 2"/>
              <a:gd name="T39" fmla="*/ 0 h 2"/>
              <a:gd name="T40" fmla="*/ 0 w 2"/>
              <a:gd name="T41" fmla="*/ 0 h 2"/>
              <a:gd name="T42" fmla="*/ 0 w 2"/>
              <a:gd name="T43" fmla="*/ 0 h 2"/>
              <a:gd name="T44" fmla="*/ 0 w 2"/>
              <a:gd name="T45" fmla="*/ 0 h 2"/>
              <a:gd name="T46" fmla="*/ 0 w 2"/>
              <a:gd name="T47" fmla="*/ 0 h 2"/>
              <a:gd name="T48" fmla="*/ 0 w 2"/>
              <a:gd name="T49" fmla="*/ 2147483647 h 2"/>
              <a:gd name="T50" fmla="*/ 2147483647 w 2"/>
              <a:gd name="T51" fmla="*/ 2147483647 h 2"/>
              <a:gd name="T52" fmla="*/ 2147483647 w 2"/>
              <a:gd name="T53" fmla="*/ 0 h 2"/>
              <a:gd name="T54" fmla="*/ 2147483647 w 2"/>
              <a:gd name="T55" fmla="*/ 0 h 2"/>
              <a:gd name="T56" fmla="*/ 0 w 2"/>
              <a:gd name="T57" fmla="*/ 0 h 2"/>
              <a:gd name="T58" fmla="*/ 0 w 2"/>
              <a:gd name="T59" fmla="*/ 0 h 2"/>
              <a:gd name="T60" fmla="*/ 0 w 2"/>
              <a:gd name="T61" fmla="*/ 2147483647 h 2"/>
              <a:gd name="T62" fmla="*/ 0 w 2"/>
              <a:gd name="T63" fmla="*/ 2147483647 h 2"/>
              <a:gd name="T64" fmla="*/ 2147483647 w 2"/>
              <a:gd name="T65" fmla="*/ 2147483647 h 2"/>
              <a:gd name="T66" fmla="*/ 2147483647 w 2"/>
              <a:gd name="T67" fmla="*/ 2147483647 h 2"/>
              <a:gd name="T68" fmla="*/ 0 w 2"/>
              <a:gd name="T69" fmla="*/ 2147483647 h 2"/>
              <a:gd name="T70" fmla="*/ 0 w 2"/>
              <a:gd name="T71" fmla="*/ 2147483647 h 2"/>
              <a:gd name="T72" fmla="*/ 0 w 2"/>
              <a:gd name="T73" fmla="*/ 2147483647 h 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 h="2">
                <a:moveTo>
                  <a:pt x="0" y="2"/>
                </a:moveTo>
                <a:lnTo>
                  <a:pt x="0" y="2"/>
                </a:lnTo>
                <a:lnTo>
                  <a:pt x="2" y="2"/>
                </a:lnTo>
                <a:lnTo>
                  <a:pt x="2" y="0"/>
                </a:lnTo>
                <a:lnTo>
                  <a:pt x="0" y="0"/>
                </a:lnTo>
                <a:lnTo>
                  <a:pt x="2" y="0"/>
                </a:lnTo>
                <a:lnTo>
                  <a:pt x="0" y="0"/>
                </a:lnTo>
                <a:lnTo>
                  <a:pt x="0" y="2"/>
                </a:lnTo>
                <a:lnTo>
                  <a:pt x="0" y="0"/>
                </a:lnTo>
                <a:lnTo>
                  <a:pt x="0" y="2"/>
                </a:lnTo>
                <a:lnTo>
                  <a:pt x="2" y="2"/>
                </a:lnTo>
                <a:lnTo>
                  <a:pt x="2" y="0"/>
                </a:lnTo>
                <a:lnTo>
                  <a:pt x="0" y="0"/>
                </a:lnTo>
                <a:lnTo>
                  <a:pt x="0" y="2"/>
                </a:lnTo>
                <a:lnTo>
                  <a:pt x="2" y="2"/>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 name="Rectangle 1335"/>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6" name="Rectangle 1336"/>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7" name="Rectangle 1337"/>
          <p:cNvSpPr>
            <a:spLocks noChangeArrowheads="1"/>
          </p:cNvSpPr>
          <p:nvPr/>
        </p:nvSpPr>
        <p:spPr bwMode="auto">
          <a:xfrm>
            <a:off x="632885" y="4953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8" name="Rectangle 1340"/>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59" name="Rectangle 1341"/>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0" name="Rectangle 1342"/>
          <p:cNvSpPr>
            <a:spLocks noChangeArrowheads="1"/>
          </p:cNvSpPr>
          <p:nvPr/>
        </p:nvSpPr>
        <p:spPr bwMode="auto">
          <a:xfrm>
            <a:off x="624418" y="508000"/>
            <a:ext cx="2116"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1" name="Rectangle 1343"/>
          <p:cNvSpPr>
            <a:spLocks noChangeArrowheads="1"/>
          </p:cNvSpPr>
          <p:nvPr/>
        </p:nvSpPr>
        <p:spPr bwMode="auto">
          <a:xfrm>
            <a:off x="624418" y="508000"/>
            <a:ext cx="2116" cy="15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62" name="Rectangle 1344"/>
          <p:cNvSpPr>
            <a:spLocks noChangeArrowheads="1"/>
          </p:cNvSpPr>
          <p:nvPr/>
        </p:nvSpPr>
        <p:spPr bwMode="auto">
          <a:xfrm>
            <a:off x="620185" y="485776"/>
            <a:ext cx="2116"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324" name="Title 323"/>
          <p:cNvSpPr>
            <a:spLocks noGrp="1"/>
          </p:cNvSpPr>
          <p:nvPr>
            <p:ph type="title"/>
          </p:nvPr>
        </p:nvSpPr>
        <p:spPr>
          <a:xfrm>
            <a:off x="457868" y="301626"/>
            <a:ext cx="11252869" cy="1031875"/>
          </a:xfrm>
        </p:spPr>
        <p:txBody>
          <a:bodyPr/>
          <a:lstStyle>
            <a:lvl1pPr>
              <a:defRPr b="0" i="0" cap="none" baseline="0">
                <a:solidFill>
                  <a:schemeClr val="tx1"/>
                </a:solidFill>
                <a:latin typeface="+mn-lt"/>
                <a:cs typeface="Andes ExtraLight"/>
              </a:defRPr>
            </a:lvl1pPr>
          </a:lstStyle>
          <a:p>
            <a:r>
              <a:rPr lang="en-US"/>
              <a:t>Click to edit Master title style</a:t>
            </a:r>
          </a:p>
        </p:txBody>
      </p:sp>
      <p:sp>
        <p:nvSpPr>
          <p:cNvPr id="331" name="Content Placeholder 330"/>
          <p:cNvSpPr>
            <a:spLocks noGrp="1"/>
          </p:cNvSpPr>
          <p:nvPr>
            <p:ph sz="quarter" idx="10"/>
          </p:nvPr>
        </p:nvSpPr>
        <p:spPr>
          <a:xfrm>
            <a:off x="457869" y="1460501"/>
            <a:ext cx="11253740" cy="4600863"/>
          </a:xfrm>
        </p:spPr>
        <p:txBody>
          <a:bodyPr>
            <a:normAutofit/>
          </a:bodyPr>
          <a:lstStyle>
            <a:lvl1pPr>
              <a:lnSpc>
                <a:spcPct val="130000"/>
              </a:lnSpc>
              <a:spcBef>
                <a:spcPts val="1200"/>
              </a:spcBef>
              <a:defRPr>
                <a:solidFill>
                  <a:srgbClr val="7F7F7F"/>
                </a:solidFill>
              </a:defRPr>
            </a:lvl1pPr>
            <a:lvl2pPr>
              <a:lnSpc>
                <a:spcPct val="130000"/>
              </a:lnSpc>
              <a:spcBef>
                <a:spcPts val="1200"/>
              </a:spcBef>
              <a:buClr>
                <a:schemeClr val="tx2">
                  <a:lumMod val="50000"/>
                  <a:lumOff val="50000"/>
                </a:schemeClr>
              </a:buClr>
              <a:defRPr>
                <a:solidFill>
                  <a:srgbClr val="7F7F7F"/>
                </a:solidFill>
              </a:defRPr>
            </a:lvl2pPr>
            <a:lvl3pPr marL="557784">
              <a:lnSpc>
                <a:spcPct val="130000"/>
              </a:lnSpc>
              <a:spcBef>
                <a:spcPts val="0"/>
              </a:spcBef>
              <a:buClr>
                <a:schemeClr val="tx2">
                  <a:lumMod val="50000"/>
                  <a:lumOff val="50000"/>
                </a:schemeClr>
              </a:buClr>
              <a:defRPr>
                <a:solidFill>
                  <a:srgbClr val="7F7F7F"/>
                </a:solidFill>
              </a:defRPr>
            </a:lvl3pPr>
            <a:lvl4pPr>
              <a:lnSpc>
                <a:spcPct val="130000"/>
              </a:lnSpc>
              <a:spcBef>
                <a:spcPts val="0"/>
              </a:spcBef>
              <a:buClr>
                <a:schemeClr val="tx2">
                  <a:lumMod val="50000"/>
                  <a:lumOff val="50000"/>
                </a:schemeClr>
              </a:buClr>
              <a:defRPr>
                <a:solidFill>
                  <a:srgbClr val="7F7F7F"/>
                </a:solidFill>
              </a:defRPr>
            </a:lvl4pPr>
            <a:lvl5pPr>
              <a:lnSpc>
                <a:spcPct val="130000"/>
              </a:lnSpc>
              <a:spcBef>
                <a:spcPts val="0"/>
              </a:spcBef>
              <a:buClr>
                <a:schemeClr val="tx2">
                  <a:lumMod val="50000"/>
                  <a:lumOff val="50000"/>
                </a:schemeClr>
              </a:buClr>
              <a:defRPr>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Footer Placeholder 8"/>
          <p:cNvSpPr>
            <a:spLocks noGrp="1"/>
          </p:cNvSpPr>
          <p:nvPr>
            <p:ph type="ftr" sz="quarter" idx="11"/>
          </p:nvPr>
        </p:nvSpPr>
        <p:spPr/>
        <p:txBody>
          <a:bodyPr/>
          <a:lstStyle>
            <a:lvl1pPr>
              <a:defRPr/>
            </a:lvl1pPr>
          </a:lstStyle>
          <a:p>
            <a:pPr>
              <a:defRPr/>
            </a:pPr>
            <a:r>
              <a:rPr lang="en-US"/>
              <a:t>Presentation Title</a:t>
            </a:r>
          </a:p>
        </p:txBody>
      </p:sp>
      <p:sp>
        <p:nvSpPr>
          <p:cNvPr id="64" name="Slide Number Placeholder 9"/>
          <p:cNvSpPr>
            <a:spLocks noGrp="1"/>
          </p:cNvSpPr>
          <p:nvPr>
            <p:ph type="sldNum" sz="quarter" idx="12"/>
          </p:nvPr>
        </p:nvSpPr>
        <p:spPr/>
        <p:txBody>
          <a:bodyPr/>
          <a:lstStyle>
            <a:lvl1pPr>
              <a:defRPr/>
            </a:lvl1pPr>
          </a:lstStyle>
          <a:p>
            <a:pPr>
              <a:defRPr/>
            </a:pPr>
            <a:fld id="{01063784-6160-4E92-A992-DAFCF520A0DE}" type="slidenum">
              <a:rPr lang="en-US"/>
              <a:pPr>
                <a:defRPr/>
              </a:pPr>
              <a:t>‹#›</a:t>
            </a:fld>
            <a:endParaRPr lang="en-US"/>
          </a:p>
        </p:txBody>
      </p:sp>
    </p:spTree>
    <p:extLst>
      <p:ext uri="{BB962C8B-B14F-4D97-AF65-F5344CB8AC3E}">
        <p14:creationId xmlns:p14="http://schemas.microsoft.com/office/powerpoint/2010/main" val="1703527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A5AB-5229-4B7A-8004-8E6D7ACF9999}"/>
              </a:ext>
            </a:extLst>
          </p:cNvPr>
          <p:cNvSpPr>
            <a:spLocks noGrp="1"/>
          </p:cNvSpPr>
          <p:nvPr>
            <p:ph type="title"/>
          </p:nvPr>
        </p:nvSpPr>
        <p:spPr>
          <a:xfrm>
            <a:off x="838200" y="365126"/>
            <a:ext cx="10515600" cy="730429"/>
          </a:xfrm>
          <a:ln>
            <a:noFill/>
          </a:ln>
        </p:spPr>
        <p:txBody>
          <a:bodyPr>
            <a:normAutofit/>
          </a:bodyPr>
          <a:lstStyle>
            <a:lvl1pPr>
              <a:defRPr sz="2400" baseline="0">
                <a:solidFill>
                  <a:srgbClr val="1D3766"/>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37B354-FF33-4D0D-B389-40348DD49FEC}"/>
              </a:ext>
            </a:extLst>
          </p:cNvPr>
          <p:cNvSpPr>
            <a:spLocks noGrp="1"/>
          </p:cNvSpPr>
          <p:nvPr>
            <p:ph idx="1"/>
          </p:nvPr>
        </p:nvSpPr>
        <p:spPr>
          <a:xfrm>
            <a:off x="838200" y="1894369"/>
            <a:ext cx="10515600" cy="4351338"/>
          </a:xfrm>
        </p:spPr>
        <p:txBody>
          <a:bodyPr/>
          <a:lstStyle>
            <a:lvl1pPr>
              <a:defRPr baseline="0">
                <a:solidFill>
                  <a:srgbClr val="1D3766"/>
                </a:solidFill>
              </a:defRPr>
            </a:lvl1pPr>
            <a:lvl2pPr>
              <a:defRPr baseline="0">
                <a:solidFill>
                  <a:schemeClr val="bg1">
                    <a:lumMod val="65000"/>
                  </a:schemeClr>
                </a:solidFill>
              </a:defRPr>
            </a:lvl2pPr>
            <a:lvl3pPr>
              <a:defRPr baseline="0">
                <a:solidFill>
                  <a:schemeClr val="bg1">
                    <a:lumMod val="65000"/>
                  </a:schemeClr>
                </a:solidFill>
              </a:defRPr>
            </a:lvl3pPr>
            <a:lvl4pPr>
              <a:defRPr baseline="0">
                <a:solidFill>
                  <a:schemeClr val="bg1">
                    <a:lumMod val="65000"/>
                  </a:schemeClr>
                </a:solidFill>
              </a:defRPr>
            </a:lvl4pPr>
            <a:lvl5pPr>
              <a:defRPr baseline="0">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1" name="Straight Connector 10">
            <a:extLst>
              <a:ext uri="{FF2B5EF4-FFF2-40B4-BE49-F238E27FC236}">
                <a16:creationId xmlns:a16="http://schemas.microsoft.com/office/drawing/2014/main" id="{CA8A6E27-E51D-496F-9014-05406A7F63CD}"/>
              </a:ext>
            </a:extLst>
          </p:cNvPr>
          <p:cNvCxnSpPr/>
          <p:nvPr userDrawn="1"/>
        </p:nvCxnSpPr>
        <p:spPr>
          <a:xfrm>
            <a:off x="838200" y="1095555"/>
            <a:ext cx="10515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126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5DE2AF-EBE5-478A-8A70-9C21E088EB3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C01AC6D-0D91-4B36-8B5A-F22B4994348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AA4445F-28AD-4BF8-A520-D12D295F2FEB}"/>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5" name="Нижний колонтитул 4">
            <a:extLst>
              <a:ext uri="{FF2B5EF4-FFF2-40B4-BE49-F238E27FC236}">
                <a16:creationId xmlns:a16="http://schemas.microsoft.com/office/drawing/2014/main" id="{2E07117A-7CEE-46BC-8291-90351DEE552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6AAC46B-4C84-45B6-ACAC-24988FB0DB87}"/>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405040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D28752-5450-4EBD-9AE0-8D2DE77C1E3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A549191-4FD9-42C1-983A-5CC04D692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F501D59-19B7-4568-A502-DF762AC49CBE}"/>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5" name="Нижний колонтитул 4">
            <a:extLst>
              <a:ext uri="{FF2B5EF4-FFF2-40B4-BE49-F238E27FC236}">
                <a16:creationId xmlns:a16="http://schemas.microsoft.com/office/drawing/2014/main" id="{19943888-0E3C-4527-8BDA-7DD16A37D00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891DE8-631A-4982-A22B-6117C6BC1429}"/>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35461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699FF3-8D86-4D17-B74B-EFDFEADB488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1C36857-FD44-4EF2-B9FB-BCD4C5C881F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A72578F6-25D9-490B-A300-417F6408D0C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4403BC6-9B8E-47D6-B498-1E33CAFE4486}"/>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6" name="Нижний колонтитул 5">
            <a:extLst>
              <a:ext uri="{FF2B5EF4-FFF2-40B4-BE49-F238E27FC236}">
                <a16:creationId xmlns:a16="http://schemas.microsoft.com/office/drawing/2014/main" id="{35DC5BC9-3850-4F54-8901-C3610787367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F9BA234-AA0C-4E15-8A4A-869146AD73EE}"/>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290178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216FAD-E1E1-439A-8326-4BCA20AD951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A54C0AA-612B-45A4-9106-6AD74F812B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7623A25-4BB1-4315-AB2C-6F1077549A4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E54BA87-78DD-4484-9270-E4866DCDD6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FD79EEE-5693-4D61-BD90-F40060EC94F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96E109B-DA17-4E36-A318-8AC6164A65EA}"/>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8" name="Нижний колонтитул 7">
            <a:extLst>
              <a:ext uri="{FF2B5EF4-FFF2-40B4-BE49-F238E27FC236}">
                <a16:creationId xmlns:a16="http://schemas.microsoft.com/office/drawing/2014/main" id="{D101E8FA-66A6-42CC-8BC9-EB5293EB5913}"/>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4C25400-1C03-4303-905F-8D9D3AF38683}"/>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859127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2BC69D-05D3-4156-9D91-5812993758D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2D559062-FFFB-4176-AC5A-430267FCA4AD}"/>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4" name="Нижний колонтитул 3">
            <a:extLst>
              <a:ext uri="{FF2B5EF4-FFF2-40B4-BE49-F238E27FC236}">
                <a16:creationId xmlns:a16="http://schemas.microsoft.com/office/drawing/2014/main" id="{297542D0-78B3-44F4-B48A-53121339E12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DEC31BD-598F-464E-AFCE-8128E42DDD28}"/>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427440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7A94740-DD8C-437C-ABB1-536669732A44}"/>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3" name="Нижний колонтитул 2">
            <a:extLst>
              <a:ext uri="{FF2B5EF4-FFF2-40B4-BE49-F238E27FC236}">
                <a16:creationId xmlns:a16="http://schemas.microsoft.com/office/drawing/2014/main" id="{71FA8EFD-6C0A-4DAA-96EA-09EEDD87DCA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21491D5-4BA8-416A-B5C3-F90CED572930}"/>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90801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7B688B-76DA-46D8-A4B3-C7077336F9B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DABE351-A56C-4F62-B78F-CAD980D898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7E7A455D-FA9F-457E-8C0E-0E9DA432D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259876A-DC41-4FB7-B9BB-B4522CC11E9A}"/>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6" name="Нижний колонтитул 5">
            <a:extLst>
              <a:ext uri="{FF2B5EF4-FFF2-40B4-BE49-F238E27FC236}">
                <a16:creationId xmlns:a16="http://schemas.microsoft.com/office/drawing/2014/main" id="{A7259251-4543-483F-B134-5A76C79140E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F4081E7-E8BE-4020-99C7-DC598EF1CA49}"/>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244255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3FD1AB-FB42-4015-9671-BE686EB9274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AFD21CC-F1CD-4672-89AC-ACD2207A3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CFF8330-3A53-4F19-AA63-1BDC1803E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B42AD6B-EA32-4F2B-864F-261DF1E5D54A}"/>
              </a:ext>
            </a:extLst>
          </p:cNvPr>
          <p:cNvSpPr>
            <a:spLocks noGrp="1"/>
          </p:cNvSpPr>
          <p:nvPr>
            <p:ph type="dt" sz="half" idx="10"/>
          </p:nvPr>
        </p:nvSpPr>
        <p:spPr/>
        <p:txBody>
          <a:bodyPr/>
          <a:lstStyle/>
          <a:p>
            <a:fld id="{B86F610A-BF6D-4F94-B034-13F7F226F1DD}" type="datetimeFigureOut">
              <a:rPr lang="ru-RU" smtClean="0"/>
              <a:t>04.05.2024</a:t>
            </a:fld>
            <a:endParaRPr lang="ru-RU"/>
          </a:p>
        </p:txBody>
      </p:sp>
      <p:sp>
        <p:nvSpPr>
          <p:cNvPr id="6" name="Нижний колонтитул 5">
            <a:extLst>
              <a:ext uri="{FF2B5EF4-FFF2-40B4-BE49-F238E27FC236}">
                <a16:creationId xmlns:a16="http://schemas.microsoft.com/office/drawing/2014/main" id="{364D4429-2F8F-44B8-B490-6A2DE2C159E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188A828-744D-4F69-87B5-A85824AD4039}"/>
              </a:ext>
            </a:extLst>
          </p:cNvPr>
          <p:cNvSpPr>
            <a:spLocks noGrp="1"/>
          </p:cNvSpPr>
          <p:nvPr>
            <p:ph type="sldNum" sz="quarter" idx="12"/>
          </p:nvPr>
        </p:nvSpPr>
        <p:spPr/>
        <p:txBody>
          <a:bodyPr/>
          <a:lstStyle/>
          <a:p>
            <a:fld id="{4E5B5537-D0DD-4CB5-AB2B-11DC0B5461E9}" type="slidenum">
              <a:rPr lang="ru-RU" smtClean="0"/>
              <a:t>‹#›</a:t>
            </a:fld>
            <a:endParaRPr lang="ru-RU"/>
          </a:p>
        </p:txBody>
      </p:sp>
    </p:spTree>
    <p:extLst>
      <p:ext uri="{BB962C8B-B14F-4D97-AF65-F5344CB8AC3E}">
        <p14:creationId xmlns:p14="http://schemas.microsoft.com/office/powerpoint/2010/main" val="3415956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B7FAA3-E6F4-41D4-9B0B-1285990E0C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8C17885-839A-4B04-9A10-8AF6B9D60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4E83979-57DB-43F2-BD4B-DB2E161F9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F610A-BF6D-4F94-B034-13F7F226F1DD}" type="datetimeFigureOut">
              <a:rPr lang="ru-RU" smtClean="0"/>
              <a:t>04.05.2024</a:t>
            </a:fld>
            <a:endParaRPr lang="ru-RU"/>
          </a:p>
        </p:txBody>
      </p:sp>
      <p:sp>
        <p:nvSpPr>
          <p:cNvPr id="5" name="Нижний колонтитул 4">
            <a:extLst>
              <a:ext uri="{FF2B5EF4-FFF2-40B4-BE49-F238E27FC236}">
                <a16:creationId xmlns:a16="http://schemas.microsoft.com/office/drawing/2014/main" id="{72452911-C34C-4D34-83AE-869D8F1A07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5DBD608-308E-49A5-9F33-383B83C5D0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B5537-D0DD-4CB5-AB2B-11DC0B5461E9}" type="slidenum">
              <a:rPr lang="ru-RU" smtClean="0"/>
              <a:t>‹#›</a:t>
            </a:fld>
            <a:endParaRPr lang="ru-RU"/>
          </a:p>
        </p:txBody>
      </p:sp>
    </p:spTree>
    <p:extLst>
      <p:ext uri="{BB962C8B-B14F-4D97-AF65-F5344CB8AC3E}">
        <p14:creationId xmlns:p14="http://schemas.microsoft.com/office/powerpoint/2010/main" val="2715048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fo@khf.tj" TargetMode="External"/><Relationship Id="rId2" Type="http://schemas.openxmlformats.org/officeDocument/2006/relationships/hyperlink" Target="http://www.khf.tj/"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ready.gov/sites/default/files/2021-02/ready_checklist.pdf"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wmf"/></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ctrTitle"/>
          </p:nvPr>
        </p:nvSpPr>
        <p:spPr/>
        <p:txBody>
          <a:bodyPr>
            <a:noAutofit/>
          </a:bodyPr>
          <a:lstStyle/>
          <a:p>
            <a:pPr>
              <a:defRPr/>
            </a:pPr>
            <a:r>
              <a:rPr lang="ru-RU" sz="2800" b="1" dirty="0">
                <a:solidFill>
                  <a:srgbClr val="002060"/>
                </a:solidFill>
                <a:latin typeface="Arial" panose="020B0604020202020204" pitchFamily="34" charset="0"/>
                <a:cs typeface="Arial" panose="020B0604020202020204" pitchFamily="34" charset="0"/>
              </a:rPr>
              <a:t>Действие для людей с ограниченными возможностями во время ЧС</a:t>
            </a:r>
          </a:p>
        </p:txBody>
      </p:sp>
      <p:sp>
        <p:nvSpPr>
          <p:cNvPr id="5" name="Прямоугольник 4"/>
          <p:cNvSpPr/>
          <p:nvPr/>
        </p:nvSpPr>
        <p:spPr>
          <a:xfrm>
            <a:off x="7104112" y="5934670"/>
            <a:ext cx="1512168" cy="923330"/>
          </a:xfrm>
          <a:prstGeom prst="rect">
            <a:avLst/>
          </a:prstGeom>
        </p:spPr>
        <p:txBody>
          <a:bodyPr wrap="square">
            <a:spAutoFit/>
          </a:bodyPr>
          <a:lstStyle/>
          <a:p>
            <a:pPr fontAlgn="base">
              <a:spcBef>
                <a:spcPct val="0"/>
              </a:spcBef>
              <a:spcAft>
                <a:spcPct val="0"/>
              </a:spcAft>
            </a:pPr>
            <a:r>
              <a:rPr lang="en-US" altLang="ru-RU" dirty="0">
                <a:solidFill>
                  <a:srgbClr val="FF0000"/>
                </a:solidFill>
                <a:latin typeface="Arial" charset="0"/>
                <a:cs typeface="Arial" charset="0"/>
                <a:hlinkClick r:id="rId2"/>
              </a:rPr>
              <a:t>www.khf.tj</a:t>
            </a:r>
            <a:r>
              <a:rPr lang="ru-RU" altLang="ru-RU" dirty="0">
                <a:solidFill>
                  <a:srgbClr val="FF0000"/>
                </a:solidFill>
                <a:latin typeface="Arial" charset="0"/>
                <a:cs typeface="Arial" charset="0"/>
              </a:rPr>
              <a:t> </a:t>
            </a:r>
            <a:endParaRPr lang="en-US" altLang="ru-RU" dirty="0">
              <a:solidFill>
                <a:srgbClr val="FF0000"/>
              </a:solidFill>
              <a:latin typeface="Arial" charset="0"/>
              <a:cs typeface="Arial" charset="0"/>
            </a:endParaRPr>
          </a:p>
          <a:p>
            <a:pPr fontAlgn="base">
              <a:spcBef>
                <a:spcPct val="0"/>
              </a:spcBef>
              <a:spcAft>
                <a:spcPct val="0"/>
              </a:spcAft>
            </a:pPr>
            <a:r>
              <a:rPr lang="en-US" altLang="ru-RU" dirty="0">
                <a:solidFill>
                  <a:srgbClr val="FF0000"/>
                </a:solidFill>
                <a:latin typeface="Arial" charset="0"/>
                <a:cs typeface="Arial" charset="0"/>
                <a:hlinkClick r:id="rId3"/>
              </a:rPr>
              <a:t>info@khf.tj </a:t>
            </a:r>
            <a:endParaRPr lang="ru-RU" altLang="ru-RU" dirty="0">
              <a:solidFill>
                <a:srgbClr val="FF0000"/>
              </a:solidFill>
              <a:latin typeface="Arial" charset="0"/>
              <a:cs typeface="Arial" charset="0"/>
              <a:hlinkClick r:id="" action="ppaction://noaction"/>
            </a:endParaRPr>
          </a:p>
          <a:p>
            <a:pPr fontAlgn="base">
              <a:spcBef>
                <a:spcPct val="0"/>
              </a:spcBef>
              <a:spcAft>
                <a:spcPct val="0"/>
              </a:spcAft>
            </a:pPr>
            <a:r>
              <a:rPr lang="ru-RU" altLang="ru-RU" dirty="0">
                <a:solidFill>
                  <a:srgbClr val="FF0000"/>
                </a:solidFill>
                <a:latin typeface="Arial" charset="0"/>
                <a:cs typeface="Arial" charset="0"/>
                <a:hlinkClick r:id="" action="ppaction://noaction"/>
              </a:rPr>
              <a:t>тел: 112</a:t>
            </a:r>
            <a:endParaRPr lang="ru-RU" dirty="0"/>
          </a:p>
        </p:txBody>
      </p:sp>
      <p:pic>
        <p:nvPicPr>
          <p:cNvPr id="1026" name="Picture 2" descr="C:\Users\User\Desktop\logo_tj.png"/>
          <p:cNvPicPr>
            <a:picLocks noChangeAspect="1" noChangeArrowheads="1"/>
          </p:cNvPicPr>
          <p:nvPr/>
        </p:nvPicPr>
        <p:blipFill>
          <a:blip r:embed="rId4" cstate="print"/>
          <a:srcRect/>
          <a:stretch>
            <a:fillRect/>
          </a:stretch>
        </p:blipFill>
        <p:spPr bwMode="auto">
          <a:xfrm>
            <a:off x="4295800" y="0"/>
            <a:ext cx="3744416" cy="2276872"/>
          </a:xfrm>
          <a:prstGeom prst="rect">
            <a:avLst/>
          </a:prstGeom>
          <a:noFill/>
        </p:spPr>
      </p:pic>
      <p:sp>
        <p:nvSpPr>
          <p:cNvPr id="7" name="Rectangle 24"/>
          <p:cNvSpPr txBox="1">
            <a:spLocks noChangeArrowheads="1"/>
          </p:cNvSpPr>
          <p:nvPr/>
        </p:nvSpPr>
        <p:spPr bwMode="auto">
          <a:xfrm>
            <a:off x="8459788" y="5983288"/>
            <a:ext cx="2208212" cy="874713"/>
          </a:xfrm>
          <a:prstGeom prst="rect">
            <a:avLst/>
          </a:prstGeom>
          <a:noFill/>
          <a:ln w="9525">
            <a:noFill/>
            <a:miter lim="800000"/>
            <a:headEnd/>
            <a:tailEnd/>
          </a:ln>
        </p:spPr>
        <p:txBody>
          <a:bodyPr/>
          <a:lstStyle/>
          <a:p>
            <a:pPr algn="ctr" eaLnBrk="1" hangingPunct="1"/>
            <a:r>
              <a:rPr lang="ru-RU" altLang="ru-RU" dirty="0">
                <a:solidFill>
                  <a:srgbClr val="0070C0"/>
                </a:solidFill>
                <a:hlinkClick r:id="" action="ppaction://noaction"/>
              </a:rPr>
              <a:t>г. Душанбе</a:t>
            </a:r>
          </a:p>
          <a:p>
            <a:pPr algn="ctr" eaLnBrk="1" hangingPunct="1"/>
            <a:r>
              <a:rPr lang="ru-RU" altLang="ru-RU" dirty="0">
                <a:solidFill>
                  <a:srgbClr val="0070C0"/>
                </a:solidFill>
                <a:hlinkClick r:id="" action="ppaction://noaction"/>
              </a:rPr>
              <a:t>ул. </a:t>
            </a:r>
            <a:r>
              <a:rPr lang="ru-RU" altLang="ru-RU" dirty="0" err="1">
                <a:solidFill>
                  <a:srgbClr val="0070C0"/>
                </a:solidFill>
                <a:hlinkClick r:id="rId2"/>
              </a:rPr>
              <a:t>Лохути</a:t>
            </a:r>
            <a:r>
              <a:rPr lang="ru-RU" altLang="ru-RU" dirty="0">
                <a:solidFill>
                  <a:srgbClr val="0070C0"/>
                </a:solidFill>
                <a:hlinkClick r:id="rId2"/>
              </a:rPr>
              <a:t> д.26 индекс 734013</a:t>
            </a:r>
            <a:endParaRPr lang="en-US" altLang="ru-RU" dirty="0">
              <a:solidFill>
                <a:srgbClr val="0070C0"/>
              </a:solidFill>
            </a:endParaRPr>
          </a:p>
        </p:txBody>
      </p:sp>
      <p:sp>
        <p:nvSpPr>
          <p:cNvPr id="8" name="TextBox 6"/>
          <p:cNvSpPr txBox="1">
            <a:spLocks noChangeArrowheads="1"/>
          </p:cNvSpPr>
          <p:nvPr/>
        </p:nvSpPr>
        <p:spPr bwMode="auto">
          <a:xfrm>
            <a:off x="1774826" y="6545264"/>
            <a:ext cx="1635961" cy="276999"/>
          </a:xfrm>
          <a:prstGeom prst="rect">
            <a:avLst/>
          </a:prstGeom>
          <a:noFill/>
          <a:ln w="9525">
            <a:noFill/>
            <a:miter lim="800000"/>
            <a:headEnd/>
            <a:tailEnd/>
          </a:ln>
        </p:spPr>
        <p:txBody>
          <a:bodyPr wrap="none">
            <a:spAutoFit/>
          </a:bodyPr>
          <a:lstStyle/>
          <a:p>
            <a:pPr eaLnBrk="1" hangingPunct="1"/>
            <a:r>
              <a:rPr lang="ru-RU" altLang="en-US" sz="1200" b="1" dirty="0">
                <a:solidFill>
                  <a:srgbClr val="002060"/>
                </a:solidFill>
              </a:rPr>
              <a:t>г. Душанбе – 2024 год</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C59BBD2-329F-4EAE-9B8C-DA14A00BEE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042736"/>
            <a:ext cx="2900128" cy="4495433"/>
          </a:xfrm>
          <a:prstGeom prst="rect">
            <a:avLst/>
          </a:prstGeom>
          <a:noFill/>
          <a:ln>
            <a:noFill/>
          </a:ln>
        </p:spPr>
      </p:pic>
      <p:pic>
        <p:nvPicPr>
          <p:cNvPr id="3" name="Рисунок 2">
            <a:extLst>
              <a:ext uri="{FF2B5EF4-FFF2-40B4-BE49-F238E27FC236}">
                <a16:creationId xmlns:a16="http://schemas.microsoft.com/office/drawing/2014/main" id="{9D136216-ECDC-4A95-94A2-E2167EAA44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545" y="866274"/>
            <a:ext cx="2900128" cy="4671895"/>
          </a:xfrm>
          <a:prstGeom prst="rect">
            <a:avLst/>
          </a:prstGeom>
          <a:noFill/>
          <a:ln>
            <a:noFill/>
          </a:ln>
        </p:spPr>
      </p:pic>
      <p:pic>
        <p:nvPicPr>
          <p:cNvPr id="4" name="Рисунок 3">
            <a:extLst>
              <a:ext uri="{FF2B5EF4-FFF2-40B4-BE49-F238E27FC236}">
                <a16:creationId xmlns:a16="http://schemas.microsoft.com/office/drawing/2014/main" id="{7EBF6E4F-C022-4EAA-88A9-CD27C6956C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7935" y="1042737"/>
            <a:ext cx="2768065" cy="4495432"/>
          </a:xfrm>
          <a:prstGeom prst="rect">
            <a:avLst/>
          </a:prstGeom>
          <a:noFill/>
          <a:ln>
            <a:noFill/>
          </a:ln>
        </p:spPr>
      </p:pic>
      <p:pic>
        <p:nvPicPr>
          <p:cNvPr id="5" name="Рисунок 4">
            <a:extLst>
              <a:ext uri="{FF2B5EF4-FFF2-40B4-BE49-F238E27FC236}">
                <a16:creationId xmlns:a16="http://schemas.microsoft.com/office/drawing/2014/main" id="{650BFADA-397E-4605-B3B3-19C29385348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6128" y="1042735"/>
            <a:ext cx="2473977" cy="4495432"/>
          </a:xfrm>
          <a:prstGeom prst="rect">
            <a:avLst/>
          </a:prstGeom>
          <a:noFill/>
          <a:ln>
            <a:noFill/>
          </a:ln>
        </p:spPr>
      </p:pic>
      <p:sp>
        <p:nvSpPr>
          <p:cNvPr id="6" name="Прямоугольник 5">
            <a:extLst>
              <a:ext uri="{FF2B5EF4-FFF2-40B4-BE49-F238E27FC236}">
                <a16:creationId xmlns:a16="http://schemas.microsoft.com/office/drawing/2014/main" id="{6BE33EF4-B6CC-4CEA-9C83-2788826C603E}"/>
              </a:ext>
            </a:extLst>
          </p:cNvPr>
          <p:cNvSpPr/>
          <p:nvPr/>
        </p:nvSpPr>
        <p:spPr>
          <a:xfrm>
            <a:off x="3103770" y="312276"/>
            <a:ext cx="6113277" cy="523220"/>
          </a:xfrm>
          <a:prstGeom prst="rect">
            <a:avLst/>
          </a:prstGeom>
        </p:spPr>
        <p:txBody>
          <a:bodyPr wrap="none">
            <a:spAutoFit/>
          </a:bodyPr>
          <a:lstStyle/>
          <a:p>
            <a:r>
              <a:rPr lang="ru-RU" sz="2800" dirty="0">
                <a:latin typeface="Times New Roman" panose="02020603050405020304" pitchFamily="18" charset="0"/>
                <a:ea typeface="Calibri" panose="020F0502020204030204" pitchFamily="34" charset="0"/>
              </a:rPr>
              <a:t>МОБИЛЬНОЕ ПРИЛОЖЕНИЕ </a:t>
            </a:r>
            <a:r>
              <a:rPr lang="en-US" sz="2800" dirty="0">
                <a:latin typeface="Times New Roman" panose="02020603050405020304" pitchFamily="18" charset="0"/>
                <a:ea typeface="Calibri" panose="020F0502020204030204" pitchFamily="34" charset="0"/>
              </a:rPr>
              <a:t>S</a:t>
            </a:r>
            <a:r>
              <a:rPr lang="ru-RU" sz="2800"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O</a:t>
            </a:r>
            <a:r>
              <a:rPr lang="ru-RU" sz="2800"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S</a:t>
            </a:r>
            <a:r>
              <a:rPr lang="ru-RU" sz="2800" dirty="0">
                <a:latin typeface="Times New Roman" panose="02020603050405020304" pitchFamily="18" charset="0"/>
                <a:ea typeface="Calibri" panose="020F0502020204030204" pitchFamily="34" charset="0"/>
              </a:rPr>
              <a:t>. </a:t>
            </a:r>
            <a:endParaRPr lang="ru-RU" sz="2800" dirty="0"/>
          </a:p>
        </p:txBody>
      </p:sp>
    </p:spTree>
    <p:extLst>
      <p:ext uri="{BB962C8B-B14F-4D97-AF65-F5344CB8AC3E}">
        <p14:creationId xmlns:p14="http://schemas.microsoft.com/office/powerpoint/2010/main" val="1472685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C7AFB05-51EE-40E5-A61F-3B3A3165BCF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59" y="541787"/>
            <a:ext cx="2369787" cy="4511475"/>
          </a:xfrm>
          <a:prstGeom prst="rect">
            <a:avLst/>
          </a:prstGeom>
          <a:noFill/>
          <a:ln>
            <a:noFill/>
          </a:ln>
        </p:spPr>
      </p:pic>
      <p:pic>
        <p:nvPicPr>
          <p:cNvPr id="3" name="Рисунок 2">
            <a:extLst>
              <a:ext uri="{FF2B5EF4-FFF2-40B4-BE49-F238E27FC236}">
                <a16:creationId xmlns:a16="http://schemas.microsoft.com/office/drawing/2014/main" id="{40370517-973F-48C1-B099-1CC13D34779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024" y="541786"/>
            <a:ext cx="2369786" cy="4511475"/>
          </a:xfrm>
          <a:prstGeom prst="rect">
            <a:avLst/>
          </a:prstGeom>
          <a:noFill/>
          <a:ln>
            <a:noFill/>
          </a:ln>
        </p:spPr>
      </p:pic>
      <p:pic>
        <p:nvPicPr>
          <p:cNvPr id="4" name="Рисунок 3">
            <a:extLst>
              <a:ext uri="{FF2B5EF4-FFF2-40B4-BE49-F238E27FC236}">
                <a16:creationId xmlns:a16="http://schemas.microsoft.com/office/drawing/2014/main" id="{A89F8C8F-226C-484A-89F0-3B79B64C3F7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5051" y="387466"/>
            <a:ext cx="5939790" cy="5275397"/>
          </a:xfrm>
          <a:prstGeom prst="rect">
            <a:avLst/>
          </a:prstGeom>
          <a:noFill/>
          <a:ln>
            <a:noFill/>
          </a:ln>
        </p:spPr>
      </p:pic>
    </p:spTree>
    <p:extLst>
      <p:ext uri="{BB962C8B-B14F-4D97-AF65-F5344CB8AC3E}">
        <p14:creationId xmlns:p14="http://schemas.microsoft.com/office/powerpoint/2010/main" val="3350022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286000" y="441326"/>
            <a:ext cx="8153400" cy="790575"/>
          </a:xfrm>
        </p:spPr>
        <p:txBody>
          <a:bodyPr>
            <a:normAutofit/>
          </a:bodyPr>
          <a:lstStyle/>
          <a:p>
            <a:pPr algn="ctr">
              <a:buFontTx/>
              <a:buNone/>
              <a:defRPr/>
            </a:pPr>
            <a:r>
              <a:rPr lang="ru-RU" sz="4400" b="1" dirty="0">
                <a:solidFill>
                  <a:srgbClr val="FF0000"/>
                </a:solidFill>
                <a:latin typeface="+mj-lt"/>
              </a:rPr>
              <a:t>Вопросы</a:t>
            </a:r>
            <a:r>
              <a:rPr lang="en-US" sz="4400" b="1" dirty="0">
                <a:solidFill>
                  <a:srgbClr val="FF0000"/>
                </a:solidFill>
                <a:latin typeface="+mj-lt"/>
              </a:rPr>
              <a:t>? </a:t>
            </a:r>
          </a:p>
        </p:txBody>
      </p:sp>
      <p:pic>
        <p:nvPicPr>
          <p:cNvPr id="2" name="Picture 1">
            <a:extLst>
              <a:ext uri="{FF2B5EF4-FFF2-40B4-BE49-F238E27FC236}">
                <a16:creationId xmlns:a16="http://schemas.microsoft.com/office/drawing/2014/main" id="{212834EC-A3DF-4443-774D-DD4D0E13BD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221" y="1744579"/>
            <a:ext cx="4740442" cy="4740442"/>
          </a:xfrm>
          <a:prstGeom prst="rect">
            <a:avLst/>
          </a:prstGeom>
        </p:spPr>
      </p:pic>
      <p:sp>
        <p:nvSpPr>
          <p:cNvPr id="3" name="Slide Number Placeholder 2">
            <a:extLst>
              <a:ext uri="{FF2B5EF4-FFF2-40B4-BE49-F238E27FC236}">
                <a16:creationId xmlns:a16="http://schemas.microsoft.com/office/drawing/2014/main" id="{8D5F323C-B946-CC8D-A519-124246BF527F}"/>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12</a:t>
            </a:fld>
            <a:endParaRPr lang="en-US"/>
          </a:p>
        </p:txBody>
      </p:sp>
    </p:spTree>
    <p:extLst>
      <p:ext uri="{BB962C8B-B14F-4D97-AF65-F5344CB8AC3E}">
        <p14:creationId xmlns:p14="http://schemas.microsoft.com/office/powerpoint/2010/main" val="1213555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229426" y="0"/>
            <a:ext cx="4962574" cy="6858594"/>
          </a:xfrm>
          <a:prstGeom prst="rect">
            <a:avLst/>
          </a:prstGeom>
        </p:spPr>
      </p:pic>
      <p:sp>
        <p:nvSpPr>
          <p:cNvPr id="4" name="Прямоугольник 3"/>
          <p:cNvSpPr/>
          <p:nvPr/>
        </p:nvSpPr>
        <p:spPr>
          <a:xfrm>
            <a:off x="144379" y="203810"/>
            <a:ext cx="6096000" cy="6186309"/>
          </a:xfrm>
          <a:prstGeom prst="rect">
            <a:avLst/>
          </a:prstGeom>
        </p:spPr>
        <p:txBody>
          <a:bodyPr>
            <a:spAutoFit/>
          </a:bodyPr>
          <a:lstStyle/>
          <a:p>
            <a:pPr marL="571500" indent="-571500">
              <a:buFont typeface="Arial" panose="020B0604020202020204" pitchFamily="34" charset="0"/>
              <a:buChar char="•"/>
            </a:pPr>
            <a:r>
              <a:rPr lang="ru-RU" sz="3600" dirty="0"/>
              <a:t>Свалите человека на землю (любым способом), иначе он может получить тяжелые ожоги.</a:t>
            </a:r>
          </a:p>
          <a:p>
            <a:pPr marL="571500" indent="-571500">
              <a:buFont typeface="Arial" panose="020B0604020202020204" pitchFamily="34" charset="0"/>
              <a:buChar char="•"/>
            </a:pPr>
            <a:r>
              <a:rPr lang="ru-RU" sz="3600" dirty="0"/>
              <a:t>Сбить огонь, используя плотную ткань, воду, снег (можно просто катать пострадавшего по земле).</a:t>
            </a:r>
          </a:p>
          <a:p>
            <a:pPr marL="571500" indent="-571500">
              <a:buFont typeface="Arial" panose="020B0604020202020204" pitchFamily="34" charset="0"/>
              <a:buChar char="•"/>
            </a:pPr>
            <a:r>
              <a:rPr lang="ru-RU" sz="3600" dirty="0"/>
              <a:t>Окажите первую помощь.</a:t>
            </a:r>
          </a:p>
          <a:p>
            <a:pPr marL="571500" indent="-571500">
              <a:buFont typeface="Arial" panose="020B0604020202020204" pitchFamily="34" charset="0"/>
              <a:buChar char="•"/>
            </a:pPr>
            <a:r>
              <a:rPr lang="ru-RU" sz="3600" dirty="0"/>
              <a:t>Вызывайте скорою.</a:t>
            </a:r>
          </a:p>
          <a:p>
            <a:endParaRPr lang="ru-RU" sz="3600" dirty="0"/>
          </a:p>
        </p:txBody>
      </p:sp>
    </p:spTree>
    <p:extLst>
      <p:ext uri="{BB962C8B-B14F-4D97-AF65-F5344CB8AC3E}">
        <p14:creationId xmlns:p14="http://schemas.microsoft.com/office/powerpoint/2010/main" val="224075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4379" y="203810"/>
            <a:ext cx="6096000" cy="6186309"/>
          </a:xfrm>
          <a:prstGeom prst="rect">
            <a:avLst/>
          </a:prstGeom>
        </p:spPr>
        <p:txBody>
          <a:bodyPr>
            <a:spAutoFit/>
          </a:bodyPr>
          <a:lstStyle/>
          <a:p>
            <a:r>
              <a:rPr lang="ru-RU" sz="3600" dirty="0"/>
              <a:t>При возможности скиньте с себя охваченную огнем одежду или постарайтесь сбить пламя. Старайтесь менее активно двигать горящей частью тела. Если поблизости есть лужа или снег – немедленно прыгайте туда. Если нет – падайте на землю и катайтесь, пока не собьете огонь</a:t>
            </a:r>
          </a:p>
        </p:txBody>
      </p:sp>
      <p:pic>
        <p:nvPicPr>
          <p:cNvPr id="3" name="Рисунок 2"/>
          <p:cNvPicPr>
            <a:picLocks noChangeAspect="1"/>
          </p:cNvPicPr>
          <p:nvPr/>
        </p:nvPicPr>
        <p:blipFill>
          <a:blip r:embed="rId2"/>
          <a:stretch>
            <a:fillRect/>
          </a:stretch>
        </p:blipFill>
        <p:spPr>
          <a:xfrm>
            <a:off x="6970796" y="0"/>
            <a:ext cx="4964530" cy="6858000"/>
          </a:xfrm>
          <a:prstGeom prst="rect">
            <a:avLst/>
          </a:prstGeom>
        </p:spPr>
      </p:pic>
    </p:spTree>
    <p:extLst>
      <p:ext uri="{BB962C8B-B14F-4D97-AF65-F5344CB8AC3E}">
        <p14:creationId xmlns:p14="http://schemas.microsoft.com/office/powerpoint/2010/main" val="2515906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1EEB400-9849-4F69-916F-61AEF5A38CD3}"/>
              </a:ext>
            </a:extLst>
          </p:cNvPr>
          <p:cNvPicPr>
            <a:picLocks noChangeAspect="1"/>
          </p:cNvPicPr>
          <p:nvPr/>
        </p:nvPicPr>
        <p:blipFill>
          <a:blip r:embed="rId2"/>
          <a:stretch>
            <a:fillRect/>
          </a:stretch>
        </p:blipFill>
        <p:spPr>
          <a:xfrm>
            <a:off x="7227470" y="0"/>
            <a:ext cx="4964530" cy="6858000"/>
          </a:xfrm>
          <a:prstGeom prst="rect">
            <a:avLst/>
          </a:prstGeom>
        </p:spPr>
      </p:pic>
      <p:sp>
        <p:nvSpPr>
          <p:cNvPr id="3" name="Прямоугольник 2">
            <a:extLst>
              <a:ext uri="{FF2B5EF4-FFF2-40B4-BE49-F238E27FC236}">
                <a16:creationId xmlns:a16="http://schemas.microsoft.com/office/drawing/2014/main" id="{8108D6B4-0562-45FD-B52E-0AA8BE40D1D0}"/>
              </a:ext>
            </a:extLst>
          </p:cNvPr>
          <p:cNvSpPr/>
          <p:nvPr/>
        </p:nvSpPr>
        <p:spPr>
          <a:xfrm>
            <a:off x="288758" y="241774"/>
            <a:ext cx="6096000" cy="5509200"/>
          </a:xfrm>
          <a:prstGeom prst="rect">
            <a:avLst/>
          </a:prstGeom>
        </p:spPr>
        <p:txBody>
          <a:bodyPr>
            <a:spAutoFit/>
          </a:bodyPr>
          <a:lstStyle/>
          <a:p>
            <a:r>
              <a:rPr lang="ru-RU" sz="3200" b="1" dirty="0"/>
              <a:t>Не создавайте условий, затрудняющих действия специалистов – спасателей, пожарных, медицинских работников, сотрудников полиции, сотрудников общественного транспорта. Пропустите автотранспорт, двигающийся со специальными сигналами (визуальными и звуковыми</a:t>
            </a:r>
          </a:p>
        </p:txBody>
      </p:sp>
    </p:spTree>
    <p:extLst>
      <p:ext uri="{BB962C8B-B14F-4D97-AF65-F5344CB8AC3E}">
        <p14:creationId xmlns:p14="http://schemas.microsoft.com/office/powerpoint/2010/main" val="31447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229426" y="0"/>
            <a:ext cx="4962574" cy="6858594"/>
          </a:xfrm>
          <a:prstGeom prst="rect">
            <a:avLst/>
          </a:prstGeom>
        </p:spPr>
      </p:pic>
      <p:sp>
        <p:nvSpPr>
          <p:cNvPr id="3" name="Прямоугольник 2"/>
          <p:cNvSpPr/>
          <p:nvPr/>
        </p:nvSpPr>
        <p:spPr>
          <a:xfrm>
            <a:off x="144379" y="203810"/>
            <a:ext cx="6096000" cy="6740307"/>
          </a:xfrm>
          <a:prstGeom prst="rect">
            <a:avLst/>
          </a:prstGeom>
        </p:spPr>
        <p:txBody>
          <a:bodyPr>
            <a:spAutoFit/>
          </a:bodyPr>
          <a:lstStyle/>
          <a:p>
            <a:pPr algn="ctr"/>
            <a:r>
              <a:rPr lang="ru-RU" sz="4400" dirty="0">
                <a:solidFill>
                  <a:srgbClr val="FF0000"/>
                </a:solidFill>
              </a:rPr>
              <a:t>Не в коем случаи:</a:t>
            </a:r>
          </a:p>
          <a:p>
            <a:pPr algn="ctr"/>
            <a:r>
              <a:rPr lang="ru-RU" sz="4400" dirty="0">
                <a:solidFill>
                  <a:srgbClr val="FF0000"/>
                </a:solidFill>
              </a:rPr>
              <a:t>Не давайте пострадавшему лекарство (Если вы не врач)</a:t>
            </a:r>
          </a:p>
          <a:p>
            <a:pPr algn="ctr"/>
            <a:r>
              <a:rPr lang="ru-RU" sz="4400" dirty="0">
                <a:solidFill>
                  <a:srgbClr val="FF0000"/>
                </a:solidFill>
              </a:rPr>
              <a:t>Не тушите огонь средствами со спиртовым или масленым раствором.</a:t>
            </a:r>
          </a:p>
          <a:p>
            <a:endParaRPr lang="ru-RU" sz="3600" dirty="0">
              <a:solidFill>
                <a:srgbClr val="FF0000"/>
              </a:solidFill>
            </a:endParaRPr>
          </a:p>
        </p:txBody>
      </p:sp>
    </p:spTree>
    <p:extLst>
      <p:ext uri="{BB962C8B-B14F-4D97-AF65-F5344CB8AC3E}">
        <p14:creationId xmlns:p14="http://schemas.microsoft.com/office/powerpoint/2010/main" val="37759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6096000" cy="6986528"/>
          </a:xfrm>
          <a:prstGeom prst="rect">
            <a:avLst/>
          </a:prstGeom>
        </p:spPr>
        <p:txBody>
          <a:bodyPr>
            <a:spAutoFit/>
          </a:bodyPr>
          <a:lstStyle/>
          <a:p>
            <a:pPr marL="228600" algn="ctr"/>
            <a:r>
              <a:rPr lang="ru-RU" sz="2800" b="1" dirty="0">
                <a:solidFill>
                  <a:srgbClr val="FF0000"/>
                </a:solidFill>
                <a:latin typeface="Times New Roman" panose="02020603050405020304" pitchFamily="18" charset="0"/>
              </a:rPr>
              <a:t>ПЕРВЫЙ СЛУЧАЙ</a:t>
            </a:r>
            <a:r>
              <a:rPr lang="ru-RU" sz="2800" dirty="0">
                <a:solidFill>
                  <a:srgbClr val="FF0000"/>
                </a:solidFill>
                <a:latin typeface="Times New Roman" panose="02020603050405020304" pitchFamily="18" charset="0"/>
              </a:rPr>
              <a:t>- ВЫХОДЫ (КОРИДОРЫ, ЛЕСТНИЦЫ НЕ СЛИШКОМ ЗАПОЛНЕНЫ ДЫМОМ</a:t>
            </a:r>
            <a:r>
              <a:rPr lang="ru-RU" sz="2800" dirty="0">
                <a:solidFill>
                  <a:srgbClr val="000000"/>
                </a:solidFill>
                <a:latin typeface="Times New Roman" panose="02020603050405020304" pitchFamily="18" charset="0"/>
              </a:rPr>
              <a:t>:</a:t>
            </a:r>
            <a:endParaRPr lang="ru-RU" sz="2800" b="0" i="0" dirty="0">
              <a:solidFill>
                <a:srgbClr val="000000"/>
              </a:solidFill>
              <a:effectLst/>
              <a:latin typeface="Verdana" panose="020B0604030504040204" pitchFamily="34" charset="0"/>
            </a:endParaRPr>
          </a:p>
          <a:p>
            <a:pPr marL="685800" indent="-228600"/>
            <a:r>
              <a:rPr lang="ru-RU" sz="2800" dirty="0">
                <a:solidFill>
                  <a:srgbClr val="000000"/>
                </a:solidFill>
                <a:latin typeface="Wingdings" panose="05000000000000000000" pitchFamily="2" charset="2"/>
              </a:rPr>
              <a:t>u</a:t>
            </a:r>
            <a:r>
              <a:rPr lang="ru-RU" sz="1050" b="0" i="0" dirty="0">
                <a:solidFill>
                  <a:srgbClr val="000000"/>
                </a:solidFill>
                <a:effectLst/>
                <a:latin typeface="Times New Roman" panose="02020603050405020304" pitchFamily="18" charset="0"/>
              </a:rPr>
              <a:t> </a:t>
            </a:r>
            <a:r>
              <a:rPr lang="ru-RU" sz="2800" dirty="0">
                <a:solidFill>
                  <a:srgbClr val="000000"/>
                </a:solidFill>
                <a:latin typeface="Times New Roman" panose="02020603050405020304" pitchFamily="18" charset="0"/>
              </a:rPr>
              <a:t>Перекройте кран подачи газа, отключите напряжение в квартире.</a:t>
            </a:r>
            <a:endParaRPr lang="ru-RU" sz="2800" b="0" i="0" dirty="0">
              <a:solidFill>
                <a:srgbClr val="000000"/>
              </a:solidFill>
              <a:effectLst/>
              <a:latin typeface="Verdana" panose="020B0604030504040204" pitchFamily="34" charset="0"/>
            </a:endParaRPr>
          </a:p>
          <a:p>
            <a:pPr marL="685800" indent="-228600"/>
            <a:r>
              <a:rPr lang="ru-RU" sz="2800" dirty="0">
                <a:solidFill>
                  <a:srgbClr val="000000"/>
                </a:solidFill>
                <a:latin typeface="Wingdings" panose="05000000000000000000" pitchFamily="2" charset="2"/>
              </a:rPr>
              <a:t>u</a:t>
            </a:r>
            <a:r>
              <a:rPr lang="ru-RU" sz="1050" b="0" i="0" dirty="0">
                <a:solidFill>
                  <a:srgbClr val="000000"/>
                </a:solidFill>
                <a:effectLst/>
                <a:latin typeface="Times New Roman" panose="02020603050405020304" pitchFamily="18" charset="0"/>
              </a:rPr>
              <a:t> </a:t>
            </a:r>
            <a:r>
              <a:rPr lang="ru-RU" sz="2800" dirty="0">
                <a:solidFill>
                  <a:srgbClr val="000000"/>
                </a:solidFill>
                <a:latin typeface="Times New Roman" panose="02020603050405020304" pitchFamily="18" charset="0"/>
              </a:rPr>
              <a:t>Закройте все двери в вашей квартире, чтобы избежать притока воздуха и распространения огня.</a:t>
            </a:r>
            <a:endParaRPr lang="ru-RU" sz="2800" b="0" i="0" dirty="0">
              <a:solidFill>
                <a:srgbClr val="000000"/>
              </a:solidFill>
              <a:effectLst/>
              <a:latin typeface="Verdana" panose="020B0604030504040204" pitchFamily="34" charset="0"/>
            </a:endParaRPr>
          </a:p>
          <a:p>
            <a:pPr marL="685800" indent="-228600"/>
            <a:r>
              <a:rPr lang="ru-RU" sz="2800" dirty="0">
                <a:solidFill>
                  <a:srgbClr val="000000"/>
                </a:solidFill>
                <a:latin typeface="Wingdings" panose="05000000000000000000" pitchFamily="2" charset="2"/>
              </a:rPr>
              <a:t>u</a:t>
            </a:r>
            <a:r>
              <a:rPr lang="ru-RU" sz="1050" b="0" i="0" dirty="0">
                <a:solidFill>
                  <a:srgbClr val="000000"/>
                </a:solidFill>
                <a:effectLst/>
                <a:latin typeface="Times New Roman" panose="02020603050405020304" pitchFamily="18" charset="0"/>
              </a:rPr>
              <a:t> </a:t>
            </a:r>
            <a:r>
              <a:rPr lang="ru-RU" sz="2800" dirty="0">
                <a:solidFill>
                  <a:srgbClr val="000000"/>
                </a:solidFill>
                <a:latin typeface="Times New Roman" panose="02020603050405020304" pitchFamily="18" charset="0"/>
              </a:rPr>
              <a:t>Уходите по наиболее безопасному пути. Дождитесь пожарных, проводите на место пожара. Не возвращайтесь на место пожара без разрешения пожарных</a:t>
            </a:r>
            <a:endParaRPr lang="ru-RU" sz="2800" b="0" i="0" dirty="0">
              <a:solidFill>
                <a:srgbClr val="000000"/>
              </a:solidFill>
              <a:effectLst/>
              <a:latin typeface="Verdana" panose="020B0604030504040204" pitchFamily="34" charset="0"/>
            </a:endParaRPr>
          </a:p>
        </p:txBody>
      </p:sp>
      <p:pic>
        <p:nvPicPr>
          <p:cNvPr id="3" name="Рисунок 2"/>
          <p:cNvPicPr>
            <a:picLocks noChangeAspect="1"/>
          </p:cNvPicPr>
          <p:nvPr/>
        </p:nvPicPr>
        <p:blipFill>
          <a:blip r:embed="rId2"/>
          <a:stretch>
            <a:fillRect/>
          </a:stretch>
        </p:blipFill>
        <p:spPr>
          <a:xfrm>
            <a:off x="6603832" y="0"/>
            <a:ext cx="5347536" cy="7010400"/>
          </a:xfrm>
          <a:prstGeom prst="rect">
            <a:avLst/>
          </a:prstGeom>
        </p:spPr>
      </p:pic>
    </p:spTree>
    <p:extLst>
      <p:ext uri="{BB962C8B-B14F-4D97-AF65-F5344CB8AC3E}">
        <p14:creationId xmlns:p14="http://schemas.microsoft.com/office/powerpoint/2010/main" val="305996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39248" y="0"/>
            <a:ext cx="5352752" cy="7011008"/>
          </a:xfrm>
          <a:prstGeom prst="rect">
            <a:avLst/>
          </a:prstGeom>
        </p:spPr>
      </p:pic>
      <p:sp>
        <p:nvSpPr>
          <p:cNvPr id="3" name="Прямоугольник 2"/>
          <p:cNvSpPr/>
          <p:nvPr/>
        </p:nvSpPr>
        <p:spPr>
          <a:xfrm>
            <a:off x="112294" y="144431"/>
            <a:ext cx="6288505" cy="6740307"/>
          </a:xfrm>
          <a:prstGeom prst="rect">
            <a:avLst/>
          </a:prstGeom>
        </p:spPr>
        <p:txBody>
          <a:bodyPr wrap="square">
            <a:spAutoFit/>
          </a:bodyPr>
          <a:lstStyle/>
          <a:p>
            <a:r>
              <a:rPr lang="ru-RU" sz="2400" b="1" dirty="0">
                <a:solidFill>
                  <a:srgbClr val="FF0000"/>
                </a:solidFill>
              </a:rPr>
              <a:t>ВТОРОЙ СЛУЧАЙ - ГУСТОЙ ДЫМ ЗАПОЛНИЛ ВСЕ ВЫХОДЫ:</a:t>
            </a:r>
          </a:p>
          <a:p>
            <a:endParaRPr lang="ru-RU" sz="2400" b="1" dirty="0"/>
          </a:p>
          <a:p>
            <a:r>
              <a:rPr lang="ru-RU" sz="2400" b="1" dirty="0"/>
              <a:t>Плотно закройте входную дверь вашей квартиры, законопатив все щели мокрыми тряпками (чтобы предотвратить проникновение дыма). Увлажняя дверь, можно увеличить  время ее сопротивления огню.</a:t>
            </a:r>
          </a:p>
          <a:p>
            <a:endParaRPr lang="ru-RU" sz="2400" b="1" dirty="0"/>
          </a:p>
          <a:p>
            <a:r>
              <a:rPr lang="ru-RU" sz="2400" b="1" dirty="0"/>
              <a:t> Если дым уже проник в комнату, держитесь около пола: там всегда есть свежий воздух.</a:t>
            </a:r>
          </a:p>
          <a:p>
            <a:endParaRPr lang="ru-RU" sz="2400" b="1" dirty="0"/>
          </a:p>
          <a:p>
            <a:r>
              <a:rPr lang="ru-RU" sz="2400" b="1" dirty="0"/>
              <a:t>Закройте нос и рот  влажным платком или полотенцем.</a:t>
            </a:r>
          </a:p>
          <a:p>
            <a:endParaRPr lang="ru-RU" sz="2400" b="1" dirty="0"/>
          </a:p>
          <a:p>
            <a:r>
              <a:rPr lang="ru-RU" sz="2400" b="1" dirty="0"/>
              <a:t> Встаньте у окна, чтобы пожарным было известно о вашем пребывании в квартире.</a:t>
            </a:r>
          </a:p>
        </p:txBody>
      </p:sp>
    </p:spTree>
    <p:extLst>
      <p:ext uri="{BB962C8B-B14F-4D97-AF65-F5344CB8AC3E}">
        <p14:creationId xmlns:p14="http://schemas.microsoft.com/office/powerpoint/2010/main" val="2602656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8877DF1-350A-4084-A518-9AA767CF2723}"/>
              </a:ext>
            </a:extLst>
          </p:cNvPr>
          <p:cNvSpPr/>
          <p:nvPr/>
        </p:nvSpPr>
        <p:spPr>
          <a:xfrm>
            <a:off x="0" y="0"/>
            <a:ext cx="6096000" cy="4031873"/>
          </a:xfrm>
          <a:prstGeom prst="rect">
            <a:avLst/>
          </a:prstGeom>
        </p:spPr>
        <p:txBody>
          <a:bodyPr>
            <a:spAutoFit/>
          </a:bodyPr>
          <a:lstStyle/>
          <a:p>
            <a:r>
              <a:rPr lang="ru-RU" sz="3200" dirty="0"/>
              <a:t>В случае задымления двигайтесь к выходу, держась за стены и поручни. При сильном задымлении старайтесь перебираться на четвереньках или ползком, чем ближе к полу, тем больше кислорода и ниже температура</a:t>
            </a:r>
          </a:p>
        </p:txBody>
      </p:sp>
      <p:pic>
        <p:nvPicPr>
          <p:cNvPr id="5" name="Рисунок 4">
            <a:extLst>
              <a:ext uri="{FF2B5EF4-FFF2-40B4-BE49-F238E27FC236}">
                <a16:creationId xmlns:a16="http://schemas.microsoft.com/office/drawing/2014/main" id="{B0A41000-9E05-40B0-B145-B536AA119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415476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048001" y="228601"/>
            <a:ext cx="488787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Calisto MT" panose="02040603050505030304" pitchFamily="18" charset="0"/>
              </a:defRPr>
            </a:lvl1pPr>
            <a:lvl2pPr marL="742950" indent="-285750">
              <a:defRPr b="1">
                <a:solidFill>
                  <a:schemeClr val="tx1"/>
                </a:solidFill>
                <a:latin typeface="Calisto MT" panose="02040603050505030304" pitchFamily="18" charset="0"/>
              </a:defRPr>
            </a:lvl2pPr>
            <a:lvl3pPr marL="1143000" indent="-228600">
              <a:defRPr b="1">
                <a:solidFill>
                  <a:schemeClr val="tx1"/>
                </a:solidFill>
                <a:latin typeface="Calisto MT" panose="02040603050505030304" pitchFamily="18" charset="0"/>
              </a:defRPr>
            </a:lvl3pPr>
            <a:lvl4pPr marL="1600200" indent="-228600">
              <a:defRPr b="1">
                <a:solidFill>
                  <a:schemeClr val="tx1"/>
                </a:solidFill>
                <a:latin typeface="Calisto MT" panose="02040603050505030304" pitchFamily="18" charset="0"/>
              </a:defRPr>
            </a:lvl4pPr>
            <a:lvl5pPr marL="2057400" indent="-228600">
              <a:defRPr b="1">
                <a:solidFill>
                  <a:schemeClr val="tx1"/>
                </a:solidFill>
                <a:latin typeface="Calisto MT" panose="02040603050505030304" pitchFamily="18" charset="0"/>
              </a:defRPr>
            </a:lvl5pPr>
            <a:lvl6pPr marL="2514600" indent="-228600" eaLnBrk="0" fontAlgn="base" hangingPunct="0">
              <a:spcBef>
                <a:spcPct val="0"/>
              </a:spcBef>
              <a:spcAft>
                <a:spcPct val="0"/>
              </a:spcAft>
              <a:defRPr b="1">
                <a:solidFill>
                  <a:schemeClr val="tx1"/>
                </a:solidFill>
                <a:latin typeface="Calisto MT" panose="02040603050505030304" pitchFamily="18" charset="0"/>
              </a:defRPr>
            </a:lvl6pPr>
            <a:lvl7pPr marL="2971800" indent="-228600" eaLnBrk="0" fontAlgn="base" hangingPunct="0">
              <a:spcBef>
                <a:spcPct val="0"/>
              </a:spcBef>
              <a:spcAft>
                <a:spcPct val="0"/>
              </a:spcAft>
              <a:defRPr b="1">
                <a:solidFill>
                  <a:schemeClr val="tx1"/>
                </a:solidFill>
                <a:latin typeface="Calisto MT" panose="02040603050505030304" pitchFamily="18" charset="0"/>
              </a:defRPr>
            </a:lvl7pPr>
            <a:lvl8pPr marL="3429000" indent="-228600" eaLnBrk="0" fontAlgn="base" hangingPunct="0">
              <a:spcBef>
                <a:spcPct val="0"/>
              </a:spcBef>
              <a:spcAft>
                <a:spcPct val="0"/>
              </a:spcAft>
              <a:defRPr b="1">
                <a:solidFill>
                  <a:schemeClr val="tx1"/>
                </a:solidFill>
                <a:latin typeface="Calisto MT" panose="02040603050505030304" pitchFamily="18" charset="0"/>
              </a:defRPr>
            </a:lvl8pPr>
            <a:lvl9pPr marL="3886200" indent="-228600" eaLnBrk="0" fontAlgn="base" hangingPunct="0">
              <a:spcBef>
                <a:spcPct val="0"/>
              </a:spcBef>
              <a:spcAft>
                <a:spcPct val="0"/>
              </a:spcAft>
              <a:defRPr b="1">
                <a:solidFill>
                  <a:schemeClr val="tx1"/>
                </a:solidFill>
                <a:latin typeface="Calisto MT" panose="02040603050505030304" pitchFamily="18" charset="0"/>
              </a:defRPr>
            </a:lvl9pPr>
          </a:lstStyle>
          <a:p>
            <a:r>
              <a:rPr lang="ru-RU" altLang="en-US" sz="3200" dirty="0">
                <a:solidFill>
                  <a:srgbClr val="0000FF"/>
                </a:solidFill>
                <a:latin typeface="Arial Black" panose="020B0A04020102020204" pitchFamily="34" charset="0"/>
              </a:rPr>
              <a:t>Ключевые правила</a:t>
            </a:r>
          </a:p>
          <a:p>
            <a:r>
              <a:rPr lang="ru-RU" altLang="en-US" sz="3200" dirty="0">
                <a:solidFill>
                  <a:srgbClr val="0000FF"/>
                </a:solidFill>
                <a:latin typeface="Arial Black" panose="020B0A04020102020204" pitchFamily="34" charset="0"/>
              </a:rPr>
              <a:t>(Да… есть правила!)</a:t>
            </a:r>
            <a:endParaRPr lang="en-US" altLang="en-US" sz="2400" b="0" i="1" dirty="0">
              <a:solidFill>
                <a:srgbClr val="0000FF"/>
              </a:solidFill>
              <a:latin typeface="Arial Black" panose="020B0A04020102020204" pitchFamily="34" charset="0"/>
            </a:endParaRPr>
          </a:p>
        </p:txBody>
      </p:sp>
      <p:sp>
        <p:nvSpPr>
          <p:cNvPr id="13315" name="Line 3"/>
          <p:cNvSpPr>
            <a:spLocks noChangeShapeType="1"/>
          </p:cNvSpPr>
          <p:nvPr/>
        </p:nvSpPr>
        <p:spPr bwMode="auto">
          <a:xfrm>
            <a:off x="1752600" y="1371600"/>
            <a:ext cx="86868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Rectangle 6"/>
          <p:cNvSpPr>
            <a:spLocks noChangeArrowheads="1"/>
          </p:cNvSpPr>
          <p:nvPr/>
        </p:nvSpPr>
        <p:spPr bwMode="auto">
          <a:xfrm>
            <a:off x="1905000" y="1524001"/>
            <a:ext cx="838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342900" indent="-342900">
              <a:defRPr b="1">
                <a:solidFill>
                  <a:schemeClr val="tx1"/>
                </a:solidFill>
                <a:latin typeface="Calisto MT" panose="02040603050505030304" pitchFamily="18" charset="0"/>
              </a:defRPr>
            </a:lvl1pPr>
            <a:lvl2pPr marL="742950" indent="-285750">
              <a:defRPr b="1">
                <a:solidFill>
                  <a:schemeClr val="tx1"/>
                </a:solidFill>
                <a:latin typeface="Calisto MT" panose="02040603050505030304" pitchFamily="18" charset="0"/>
              </a:defRPr>
            </a:lvl2pPr>
            <a:lvl3pPr marL="1143000" indent="-228600">
              <a:defRPr b="1">
                <a:solidFill>
                  <a:schemeClr val="tx1"/>
                </a:solidFill>
                <a:latin typeface="Calisto MT" panose="02040603050505030304" pitchFamily="18" charset="0"/>
              </a:defRPr>
            </a:lvl3pPr>
            <a:lvl4pPr marL="1600200" indent="-228600">
              <a:defRPr b="1">
                <a:solidFill>
                  <a:schemeClr val="tx1"/>
                </a:solidFill>
                <a:latin typeface="Calisto MT" panose="02040603050505030304" pitchFamily="18" charset="0"/>
              </a:defRPr>
            </a:lvl4pPr>
            <a:lvl5pPr marL="2057400" indent="-228600">
              <a:defRPr b="1">
                <a:solidFill>
                  <a:schemeClr val="tx1"/>
                </a:solidFill>
                <a:latin typeface="Calisto MT" panose="02040603050505030304" pitchFamily="18" charset="0"/>
              </a:defRPr>
            </a:lvl5pPr>
            <a:lvl6pPr marL="2514600" indent="-228600" eaLnBrk="0" fontAlgn="base" hangingPunct="0">
              <a:spcBef>
                <a:spcPct val="0"/>
              </a:spcBef>
              <a:spcAft>
                <a:spcPct val="0"/>
              </a:spcAft>
              <a:defRPr b="1">
                <a:solidFill>
                  <a:schemeClr val="tx1"/>
                </a:solidFill>
                <a:latin typeface="Calisto MT" panose="02040603050505030304" pitchFamily="18" charset="0"/>
              </a:defRPr>
            </a:lvl6pPr>
            <a:lvl7pPr marL="2971800" indent="-228600" eaLnBrk="0" fontAlgn="base" hangingPunct="0">
              <a:spcBef>
                <a:spcPct val="0"/>
              </a:spcBef>
              <a:spcAft>
                <a:spcPct val="0"/>
              </a:spcAft>
              <a:defRPr b="1">
                <a:solidFill>
                  <a:schemeClr val="tx1"/>
                </a:solidFill>
                <a:latin typeface="Calisto MT" panose="02040603050505030304" pitchFamily="18" charset="0"/>
              </a:defRPr>
            </a:lvl7pPr>
            <a:lvl8pPr marL="3429000" indent="-228600" eaLnBrk="0" fontAlgn="base" hangingPunct="0">
              <a:spcBef>
                <a:spcPct val="0"/>
              </a:spcBef>
              <a:spcAft>
                <a:spcPct val="0"/>
              </a:spcAft>
              <a:defRPr b="1">
                <a:solidFill>
                  <a:schemeClr val="tx1"/>
                </a:solidFill>
                <a:latin typeface="Calisto MT" panose="02040603050505030304" pitchFamily="18" charset="0"/>
              </a:defRPr>
            </a:lvl8pPr>
            <a:lvl9pPr marL="3886200" indent="-228600" eaLnBrk="0" fontAlgn="base" hangingPunct="0">
              <a:spcBef>
                <a:spcPct val="0"/>
              </a:spcBef>
              <a:spcAft>
                <a:spcPct val="0"/>
              </a:spcAft>
              <a:defRPr b="1">
                <a:solidFill>
                  <a:schemeClr val="tx1"/>
                </a:solidFill>
                <a:latin typeface="Calisto MT" panose="02040603050505030304" pitchFamily="18" charset="0"/>
              </a:defRPr>
            </a:lvl9pPr>
          </a:lstStyle>
          <a:p>
            <a:r>
              <a:rPr lang="en-US" altLang="en-US" sz="2400" b="0" dirty="0">
                <a:solidFill>
                  <a:srgbClr val="0000FF"/>
                </a:solidFill>
              </a:rPr>
              <a:t>1.	</a:t>
            </a:r>
            <a:r>
              <a:rPr lang="ru-RU" altLang="en-US" sz="2400" b="0" dirty="0">
                <a:solidFill>
                  <a:srgbClr val="0000FF"/>
                </a:solidFill>
              </a:rPr>
              <a:t>	Пожалуйста, переведите свои электронные устройства 	в бесшумный режим, т. е. включите вибрацию или 	выключите их. (Спасибо !)</a:t>
            </a:r>
            <a:endParaRPr lang="en-US" altLang="en-US" sz="2400" b="0" dirty="0">
              <a:solidFill>
                <a:srgbClr val="0000FF"/>
              </a:solidFill>
            </a:endParaRPr>
          </a:p>
        </p:txBody>
      </p:sp>
      <p:pic>
        <p:nvPicPr>
          <p:cNvPr id="13317" name="Picture 7" descr="MCj043158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5" name="Rectangle 9"/>
          <p:cNvSpPr>
            <a:spLocks noChangeArrowheads="1"/>
          </p:cNvSpPr>
          <p:nvPr/>
        </p:nvSpPr>
        <p:spPr bwMode="auto">
          <a:xfrm>
            <a:off x="1906588" y="2736874"/>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342900" indent="-342900">
              <a:defRPr b="1">
                <a:solidFill>
                  <a:schemeClr val="tx1"/>
                </a:solidFill>
                <a:latin typeface="Calisto MT" panose="02040603050505030304" pitchFamily="18" charset="0"/>
              </a:defRPr>
            </a:lvl1pPr>
            <a:lvl2pPr marL="742950" indent="-285750">
              <a:defRPr b="1">
                <a:solidFill>
                  <a:schemeClr val="tx1"/>
                </a:solidFill>
                <a:latin typeface="Calisto MT" panose="02040603050505030304" pitchFamily="18" charset="0"/>
              </a:defRPr>
            </a:lvl2pPr>
            <a:lvl3pPr marL="1143000" indent="-228600">
              <a:defRPr b="1">
                <a:solidFill>
                  <a:schemeClr val="tx1"/>
                </a:solidFill>
                <a:latin typeface="Calisto MT" panose="02040603050505030304" pitchFamily="18" charset="0"/>
              </a:defRPr>
            </a:lvl3pPr>
            <a:lvl4pPr marL="1600200" indent="-228600">
              <a:defRPr b="1">
                <a:solidFill>
                  <a:schemeClr val="tx1"/>
                </a:solidFill>
                <a:latin typeface="Calisto MT" panose="02040603050505030304" pitchFamily="18" charset="0"/>
              </a:defRPr>
            </a:lvl4pPr>
            <a:lvl5pPr marL="2057400" indent="-228600">
              <a:defRPr b="1">
                <a:solidFill>
                  <a:schemeClr val="tx1"/>
                </a:solidFill>
                <a:latin typeface="Calisto MT" panose="02040603050505030304" pitchFamily="18" charset="0"/>
              </a:defRPr>
            </a:lvl5pPr>
            <a:lvl6pPr marL="2514600" indent="-228600" eaLnBrk="0" fontAlgn="base" hangingPunct="0">
              <a:spcBef>
                <a:spcPct val="0"/>
              </a:spcBef>
              <a:spcAft>
                <a:spcPct val="0"/>
              </a:spcAft>
              <a:defRPr b="1">
                <a:solidFill>
                  <a:schemeClr val="tx1"/>
                </a:solidFill>
                <a:latin typeface="Calisto MT" panose="02040603050505030304" pitchFamily="18" charset="0"/>
              </a:defRPr>
            </a:lvl6pPr>
            <a:lvl7pPr marL="2971800" indent="-228600" eaLnBrk="0" fontAlgn="base" hangingPunct="0">
              <a:spcBef>
                <a:spcPct val="0"/>
              </a:spcBef>
              <a:spcAft>
                <a:spcPct val="0"/>
              </a:spcAft>
              <a:defRPr b="1">
                <a:solidFill>
                  <a:schemeClr val="tx1"/>
                </a:solidFill>
                <a:latin typeface="Calisto MT" panose="02040603050505030304" pitchFamily="18" charset="0"/>
              </a:defRPr>
            </a:lvl7pPr>
            <a:lvl8pPr marL="3429000" indent="-228600" eaLnBrk="0" fontAlgn="base" hangingPunct="0">
              <a:spcBef>
                <a:spcPct val="0"/>
              </a:spcBef>
              <a:spcAft>
                <a:spcPct val="0"/>
              </a:spcAft>
              <a:defRPr b="1">
                <a:solidFill>
                  <a:schemeClr val="tx1"/>
                </a:solidFill>
                <a:latin typeface="Calisto MT" panose="02040603050505030304" pitchFamily="18" charset="0"/>
              </a:defRPr>
            </a:lvl8pPr>
            <a:lvl9pPr marL="3886200" indent="-228600" eaLnBrk="0" fontAlgn="base" hangingPunct="0">
              <a:spcBef>
                <a:spcPct val="0"/>
              </a:spcBef>
              <a:spcAft>
                <a:spcPct val="0"/>
              </a:spcAft>
              <a:defRPr b="1">
                <a:solidFill>
                  <a:schemeClr val="tx1"/>
                </a:solidFill>
                <a:latin typeface="Calisto MT" panose="02040603050505030304" pitchFamily="18" charset="0"/>
              </a:defRPr>
            </a:lvl9pPr>
          </a:lstStyle>
          <a:p>
            <a:pPr eaLnBrk="1" hangingPunct="1"/>
            <a:r>
              <a:rPr lang="en-US" altLang="en-US" sz="2400" b="0" dirty="0">
                <a:solidFill>
                  <a:srgbClr val="0000FF"/>
                </a:solidFill>
              </a:rPr>
              <a:t>2.		</a:t>
            </a:r>
            <a:r>
              <a:rPr lang="ru-RU" altLang="en-US" sz="2400" b="0" dirty="0">
                <a:solidFill>
                  <a:srgbClr val="0000FF"/>
                </a:solidFill>
              </a:rPr>
              <a:t>Пожалуйста, уважайте мнение других</a:t>
            </a:r>
            <a:r>
              <a:rPr lang="en-US" altLang="en-US" sz="2400" b="0" dirty="0">
                <a:solidFill>
                  <a:srgbClr val="0000FF"/>
                </a:solidFill>
              </a:rPr>
              <a:t>  </a:t>
            </a:r>
          </a:p>
        </p:txBody>
      </p:sp>
      <p:sp>
        <p:nvSpPr>
          <p:cNvPr id="234506" name="Rectangle 10"/>
          <p:cNvSpPr>
            <a:spLocks noChangeArrowheads="1"/>
          </p:cNvSpPr>
          <p:nvPr/>
        </p:nvSpPr>
        <p:spPr bwMode="auto">
          <a:xfrm>
            <a:off x="1906588" y="3443288"/>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342900" indent="-342900">
              <a:defRPr b="1">
                <a:solidFill>
                  <a:schemeClr val="tx1"/>
                </a:solidFill>
                <a:latin typeface="Calisto MT" panose="02040603050505030304" pitchFamily="18" charset="0"/>
              </a:defRPr>
            </a:lvl1pPr>
            <a:lvl2pPr marL="742950" indent="-285750">
              <a:defRPr b="1">
                <a:solidFill>
                  <a:schemeClr val="tx1"/>
                </a:solidFill>
                <a:latin typeface="Calisto MT" panose="02040603050505030304" pitchFamily="18" charset="0"/>
              </a:defRPr>
            </a:lvl2pPr>
            <a:lvl3pPr marL="1143000" indent="-228600">
              <a:defRPr b="1">
                <a:solidFill>
                  <a:schemeClr val="tx1"/>
                </a:solidFill>
                <a:latin typeface="Calisto MT" panose="02040603050505030304" pitchFamily="18" charset="0"/>
              </a:defRPr>
            </a:lvl3pPr>
            <a:lvl4pPr marL="1600200" indent="-228600">
              <a:defRPr b="1">
                <a:solidFill>
                  <a:schemeClr val="tx1"/>
                </a:solidFill>
                <a:latin typeface="Calisto MT" panose="02040603050505030304" pitchFamily="18" charset="0"/>
              </a:defRPr>
            </a:lvl4pPr>
            <a:lvl5pPr marL="2057400" indent="-228600">
              <a:defRPr b="1">
                <a:solidFill>
                  <a:schemeClr val="tx1"/>
                </a:solidFill>
                <a:latin typeface="Calisto MT" panose="02040603050505030304" pitchFamily="18" charset="0"/>
              </a:defRPr>
            </a:lvl5pPr>
            <a:lvl6pPr marL="2514600" indent="-228600" eaLnBrk="0" fontAlgn="base" hangingPunct="0">
              <a:spcBef>
                <a:spcPct val="0"/>
              </a:spcBef>
              <a:spcAft>
                <a:spcPct val="0"/>
              </a:spcAft>
              <a:defRPr b="1">
                <a:solidFill>
                  <a:schemeClr val="tx1"/>
                </a:solidFill>
                <a:latin typeface="Calisto MT" panose="02040603050505030304" pitchFamily="18" charset="0"/>
              </a:defRPr>
            </a:lvl6pPr>
            <a:lvl7pPr marL="2971800" indent="-228600" eaLnBrk="0" fontAlgn="base" hangingPunct="0">
              <a:spcBef>
                <a:spcPct val="0"/>
              </a:spcBef>
              <a:spcAft>
                <a:spcPct val="0"/>
              </a:spcAft>
              <a:defRPr b="1">
                <a:solidFill>
                  <a:schemeClr val="tx1"/>
                </a:solidFill>
                <a:latin typeface="Calisto MT" panose="02040603050505030304" pitchFamily="18" charset="0"/>
              </a:defRPr>
            </a:lvl7pPr>
            <a:lvl8pPr marL="3429000" indent="-228600" eaLnBrk="0" fontAlgn="base" hangingPunct="0">
              <a:spcBef>
                <a:spcPct val="0"/>
              </a:spcBef>
              <a:spcAft>
                <a:spcPct val="0"/>
              </a:spcAft>
              <a:defRPr b="1">
                <a:solidFill>
                  <a:schemeClr val="tx1"/>
                </a:solidFill>
                <a:latin typeface="Calisto MT" panose="02040603050505030304" pitchFamily="18" charset="0"/>
              </a:defRPr>
            </a:lvl8pPr>
            <a:lvl9pPr marL="3886200" indent="-228600" eaLnBrk="0" fontAlgn="base" hangingPunct="0">
              <a:spcBef>
                <a:spcPct val="0"/>
              </a:spcBef>
              <a:spcAft>
                <a:spcPct val="0"/>
              </a:spcAft>
              <a:defRPr b="1">
                <a:solidFill>
                  <a:schemeClr val="tx1"/>
                </a:solidFill>
                <a:latin typeface="Calisto MT" panose="02040603050505030304" pitchFamily="18" charset="0"/>
              </a:defRPr>
            </a:lvl9pPr>
          </a:lstStyle>
          <a:p>
            <a:pPr eaLnBrk="1" hangingPunct="1"/>
            <a:r>
              <a:rPr lang="en-US" altLang="en-US" sz="2400" b="0" dirty="0">
                <a:solidFill>
                  <a:srgbClr val="0000FF"/>
                </a:solidFill>
              </a:rPr>
              <a:t>3.		</a:t>
            </a:r>
            <a:r>
              <a:rPr lang="ru-RU" altLang="en-US" sz="2400" b="0" dirty="0">
                <a:solidFill>
                  <a:srgbClr val="0000FF"/>
                </a:solidFill>
              </a:rPr>
              <a:t>Активно участвуйте в обсуждениях</a:t>
            </a:r>
            <a:endParaRPr lang="en-US" altLang="en-US" sz="2400" b="0" dirty="0">
              <a:solidFill>
                <a:srgbClr val="0000FF"/>
              </a:solidFill>
            </a:endParaRPr>
          </a:p>
        </p:txBody>
      </p:sp>
      <p:sp>
        <p:nvSpPr>
          <p:cNvPr id="234507" name="Rectangle 11"/>
          <p:cNvSpPr>
            <a:spLocks noChangeArrowheads="1"/>
          </p:cNvSpPr>
          <p:nvPr/>
        </p:nvSpPr>
        <p:spPr bwMode="auto">
          <a:xfrm>
            <a:off x="1906588" y="4194175"/>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342900" indent="-342900">
              <a:defRPr b="1">
                <a:solidFill>
                  <a:schemeClr val="tx1"/>
                </a:solidFill>
                <a:latin typeface="Calisto MT" panose="02040603050505030304" pitchFamily="18" charset="0"/>
              </a:defRPr>
            </a:lvl1pPr>
            <a:lvl2pPr marL="742950" indent="-285750">
              <a:defRPr b="1">
                <a:solidFill>
                  <a:schemeClr val="tx1"/>
                </a:solidFill>
                <a:latin typeface="Calisto MT" panose="02040603050505030304" pitchFamily="18" charset="0"/>
              </a:defRPr>
            </a:lvl2pPr>
            <a:lvl3pPr marL="1143000" indent="-228600">
              <a:defRPr b="1">
                <a:solidFill>
                  <a:schemeClr val="tx1"/>
                </a:solidFill>
                <a:latin typeface="Calisto MT" panose="02040603050505030304" pitchFamily="18" charset="0"/>
              </a:defRPr>
            </a:lvl3pPr>
            <a:lvl4pPr marL="1600200" indent="-228600">
              <a:defRPr b="1">
                <a:solidFill>
                  <a:schemeClr val="tx1"/>
                </a:solidFill>
                <a:latin typeface="Calisto MT" panose="02040603050505030304" pitchFamily="18" charset="0"/>
              </a:defRPr>
            </a:lvl4pPr>
            <a:lvl5pPr marL="2057400" indent="-228600">
              <a:defRPr b="1">
                <a:solidFill>
                  <a:schemeClr val="tx1"/>
                </a:solidFill>
                <a:latin typeface="Calisto MT" panose="02040603050505030304" pitchFamily="18" charset="0"/>
              </a:defRPr>
            </a:lvl5pPr>
            <a:lvl6pPr marL="2514600" indent="-228600" eaLnBrk="0" fontAlgn="base" hangingPunct="0">
              <a:spcBef>
                <a:spcPct val="0"/>
              </a:spcBef>
              <a:spcAft>
                <a:spcPct val="0"/>
              </a:spcAft>
              <a:defRPr b="1">
                <a:solidFill>
                  <a:schemeClr val="tx1"/>
                </a:solidFill>
                <a:latin typeface="Calisto MT" panose="02040603050505030304" pitchFamily="18" charset="0"/>
              </a:defRPr>
            </a:lvl6pPr>
            <a:lvl7pPr marL="2971800" indent="-228600" eaLnBrk="0" fontAlgn="base" hangingPunct="0">
              <a:spcBef>
                <a:spcPct val="0"/>
              </a:spcBef>
              <a:spcAft>
                <a:spcPct val="0"/>
              </a:spcAft>
              <a:defRPr b="1">
                <a:solidFill>
                  <a:schemeClr val="tx1"/>
                </a:solidFill>
                <a:latin typeface="Calisto MT" panose="02040603050505030304" pitchFamily="18" charset="0"/>
              </a:defRPr>
            </a:lvl7pPr>
            <a:lvl8pPr marL="3429000" indent="-228600" eaLnBrk="0" fontAlgn="base" hangingPunct="0">
              <a:spcBef>
                <a:spcPct val="0"/>
              </a:spcBef>
              <a:spcAft>
                <a:spcPct val="0"/>
              </a:spcAft>
              <a:defRPr b="1">
                <a:solidFill>
                  <a:schemeClr val="tx1"/>
                </a:solidFill>
                <a:latin typeface="Calisto MT" panose="02040603050505030304" pitchFamily="18" charset="0"/>
              </a:defRPr>
            </a:lvl8pPr>
            <a:lvl9pPr marL="3886200" indent="-228600" eaLnBrk="0" fontAlgn="base" hangingPunct="0">
              <a:spcBef>
                <a:spcPct val="0"/>
              </a:spcBef>
              <a:spcAft>
                <a:spcPct val="0"/>
              </a:spcAft>
              <a:defRPr b="1">
                <a:solidFill>
                  <a:schemeClr val="tx1"/>
                </a:solidFill>
                <a:latin typeface="Calisto MT" panose="02040603050505030304" pitchFamily="18" charset="0"/>
              </a:defRPr>
            </a:lvl9pPr>
          </a:lstStyle>
          <a:p>
            <a:r>
              <a:rPr lang="en-US" altLang="en-US" sz="2400" b="0" dirty="0">
                <a:solidFill>
                  <a:srgbClr val="0000FF"/>
                </a:solidFill>
              </a:rPr>
              <a:t>4.		</a:t>
            </a:r>
            <a:r>
              <a:rPr lang="ru-RU" altLang="en-US" sz="2400" b="0" dirty="0">
                <a:solidFill>
                  <a:srgbClr val="0000FF"/>
                </a:solidFill>
              </a:rPr>
              <a:t> Будьте готовы сообщить о своих заключениях в 	назначенное время.</a:t>
            </a:r>
            <a:endParaRPr lang="en-US" altLang="en-US" sz="2400" b="0" dirty="0">
              <a:solidFill>
                <a:srgbClr val="0000FF"/>
              </a:solidFill>
            </a:endParaRPr>
          </a:p>
        </p:txBody>
      </p:sp>
      <p:sp>
        <p:nvSpPr>
          <p:cNvPr id="234508" name="Rectangle 12"/>
          <p:cNvSpPr>
            <a:spLocks noChangeArrowheads="1"/>
          </p:cNvSpPr>
          <p:nvPr/>
        </p:nvSpPr>
        <p:spPr bwMode="auto">
          <a:xfrm>
            <a:off x="1906588" y="5121275"/>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342900" indent="-342900">
              <a:defRPr b="1">
                <a:solidFill>
                  <a:schemeClr val="tx1"/>
                </a:solidFill>
                <a:latin typeface="Calisto MT" panose="02040603050505030304" pitchFamily="18" charset="0"/>
              </a:defRPr>
            </a:lvl1pPr>
            <a:lvl2pPr marL="742950" indent="-285750">
              <a:defRPr b="1">
                <a:solidFill>
                  <a:schemeClr val="tx1"/>
                </a:solidFill>
                <a:latin typeface="Calisto MT" panose="02040603050505030304" pitchFamily="18" charset="0"/>
              </a:defRPr>
            </a:lvl2pPr>
            <a:lvl3pPr marL="1143000" indent="-228600">
              <a:defRPr b="1">
                <a:solidFill>
                  <a:schemeClr val="tx1"/>
                </a:solidFill>
                <a:latin typeface="Calisto MT" panose="02040603050505030304" pitchFamily="18" charset="0"/>
              </a:defRPr>
            </a:lvl3pPr>
            <a:lvl4pPr marL="1600200" indent="-228600">
              <a:defRPr b="1">
                <a:solidFill>
                  <a:schemeClr val="tx1"/>
                </a:solidFill>
                <a:latin typeface="Calisto MT" panose="02040603050505030304" pitchFamily="18" charset="0"/>
              </a:defRPr>
            </a:lvl4pPr>
            <a:lvl5pPr marL="2057400" indent="-228600">
              <a:defRPr b="1">
                <a:solidFill>
                  <a:schemeClr val="tx1"/>
                </a:solidFill>
                <a:latin typeface="Calisto MT" panose="02040603050505030304" pitchFamily="18" charset="0"/>
              </a:defRPr>
            </a:lvl5pPr>
            <a:lvl6pPr marL="2514600" indent="-228600" eaLnBrk="0" fontAlgn="base" hangingPunct="0">
              <a:spcBef>
                <a:spcPct val="0"/>
              </a:spcBef>
              <a:spcAft>
                <a:spcPct val="0"/>
              </a:spcAft>
              <a:defRPr b="1">
                <a:solidFill>
                  <a:schemeClr val="tx1"/>
                </a:solidFill>
                <a:latin typeface="Calisto MT" panose="02040603050505030304" pitchFamily="18" charset="0"/>
              </a:defRPr>
            </a:lvl6pPr>
            <a:lvl7pPr marL="2971800" indent="-228600" eaLnBrk="0" fontAlgn="base" hangingPunct="0">
              <a:spcBef>
                <a:spcPct val="0"/>
              </a:spcBef>
              <a:spcAft>
                <a:spcPct val="0"/>
              </a:spcAft>
              <a:defRPr b="1">
                <a:solidFill>
                  <a:schemeClr val="tx1"/>
                </a:solidFill>
                <a:latin typeface="Calisto MT" panose="02040603050505030304" pitchFamily="18" charset="0"/>
              </a:defRPr>
            </a:lvl7pPr>
            <a:lvl8pPr marL="3429000" indent="-228600" eaLnBrk="0" fontAlgn="base" hangingPunct="0">
              <a:spcBef>
                <a:spcPct val="0"/>
              </a:spcBef>
              <a:spcAft>
                <a:spcPct val="0"/>
              </a:spcAft>
              <a:defRPr b="1">
                <a:solidFill>
                  <a:schemeClr val="tx1"/>
                </a:solidFill>
                <a:latin typeface="Calisto MT" panose="02040603050505030304" pitchFamily="18" charset="0"/>
              </a:defRPr>
            </a:lvl8pPr>
            <a:lvl9pPr marL="3886200" indent="-228600" eaLnBrk="0" fontAlgn="base" hangingPunct="0">
              <a:spcBef>
                <a:spcPct val="0"/>
              </a:spcBef>
              <a:spcAft>
                <a:spcPct val="0"/>
              </a:spcAft>
              <a:defRPr b="1">
                <a:solidFill>
                  <a:schemeClr val="tx1"/>
                </a:solidFill>
                <a:latin typeface="Calisto MT" panose="02040603050505030304" pitchFamily="18" charset="0"/>
              </a:defRPr>
            </a:lvl9pPr>
          </a:lstStyle>
          <a:p>
            <a:pPr eaLnBrk="1" hangingPunct="1"/>
            <a:r>
              <a:rPr lang="en-US" altLang="en-US" sz="2400" b="0" dirty="0">
                <a:solidFill>
                  <a:srgbClr val="0000FF"/>
                </a:solidFill>
              </a:rPr>
              <a:t>5.		</a:t>
            </a:r>
            <a:r>
              <a:rPr lang="ru-RU" altLang="en-US" sz="2400" b="0" dirty="0">
                <a:solidFill>
                  <a:srgbClr val="0000FF"/>
                </a:solidFill>
              </a:rPr>
              <a:t>Приятного времяпровождения</a:t>
            </a:r>
            <a:r>
              <a:rPr lang="en-US" altLang="en-US" sz="2400" b="0" dirty="0">
                <a:solidFill>
                  <a:srgbClr val="0000FF"/>
                </a:solidFill>
              </a:rPr>
              <a:t>. (</a:t>
            </a:r>
            <a:r>
              <a:rPr lang="ru-RU" altLang="en-US" sz="2400" b="0" dirty="0">
                <a:solidFill>
                  <a:srgbClr val="0000FF"/>
                </a:solidFill>
              </a:rPr>
              <a:t>до определенной 	степени</a:t>
            </a:r>
            <a:r>
              <a:rPr lang="en-US" altLang="en-US" sz="2400" b="0" dirty="0">
                <a:solidFill>
                  <a:srgbClr val="0000FF"/>
                </a:solidFill>
              </a:rPr>
              <a:t>…..)</a:t>
            </a:r>
          </a:p>
        </p:txBody>
      </p:sp>
      <p:pic>
        <p:nvPicPr>
          <p:cNvPr id="13322" name="Picture 13" descr="j0234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5729" y="4047272"/>
            <a:ext cx="9191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DFE6CE3-A5A3-CCDB-4EA4-8E0B9A3F63A0}"/>
              </a:ext>
            </a:extLst>
          </p:cNvPr>
          <p:cNvSpPr>
            <a:spLocks noGrp="1"/>
          </p:cNvSpPr>
          <p:nvPr>
            <p:ph type="sldNum" sz="quarter" idx="12"/>
          </p:nvPr>
        </p:nvSpPr>
        <p:spPr/>
        <p:txBody>
          <a:bodyPr/>
          <a:lstStyle/>
          <a:p>
            <a:fld id="{D87157FD-331B-43B8-A7A7-DE0B9D56B4AA}" type="slidenum">
              <a:rPr lang="en-US" smtClean="0"/>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4505"/>
                                        </p:tgtEl>
                                        <p:attrNameLst>
                                          <p:attrName>style.visibility</p:attrName>
                                        </p:attrNameLst>
                                      </p:cBhvr>
                                      <p:to>
                                        <p:strVal val="visible"/>
                                      </p:to>
                                    </p:set>
                                    <p:animEffect transition="in" filter="dissolve">
                                      <p:cBhvr>
                                        <p:cTn id="7" dur="500"/>
                                        <p:tgtEl>
                                          <p:spTgt spid="2345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4506"/>
                                        </p:tgtEl>
                                        <p:attrNameLst>
                                          <p:attrName>style.visibility</p:attrName>
                                        </p:attrNameLst>
                                      </p:cBhvr>
                                      <p:to>
                                        <p:strVal val="visible"/>
                                      </p:to>
                                    </p:set>
                                    <p:animEffect transition="in" filter="dissolve">
                                      <p:cBhvr>
                                        <p:cTn id="12" dur="500"/>
                                        <p:tgtEl>
                                          <p:spTgt spid="2345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4507"/>
                                        </p:tgtEl>
                                        <p:attrNameLst>
                                          <p:attrName>style.visibility</p:attrName>
                                        </p:attrNameLst>
                                      </p:cBhvr>
                                      <p:to>
                                        <p:strVal val="visible"/>
                                      </p:to>
                                    </p:set>
                                    <p:animEffect transition="in" filter="dissolve">
                                      <p:cBhvr>
                                        <p:cTn id="17" dur="500"/>
                                        <p:tgtEl>
                                          <p:spTgt spid="2345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4508"/>
                                        </p:tgtEl>
                                        <p:attrNameLst>
                                          <p:attrName>style.visibility</p:attrName>
                                        </p:attrNameLst>
                                      </p:cBhvr>
                                      <p:to>
                                        <p:strVal val="visible"/>
                                      </p:to>
                                    </p:set>
                                    <p:animEffect transition="in" filter="dissolve">
                                      <p:cBhvr>
                                        <p:cTn id="22" dur="500"/>
                                        <p:tgtEl>
                                          <p:spTgt spid="23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5" grpId="0"/>
      <p:bldP spid="234506" grpId="0"/>
      <p:bldP spid="234507" grpId="0"/>
      <p:bldP spid="23450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8B71614-9315-43C9-B31D-B1B1E088F6F7}"/>
              </a:ext>
            </a:extLst>
          </p:cNvPr>
          <p:cNvSpPr/>
          <p:nvPr/>
        </p:nvSpPr>
        <p:spPr>
          <a:xfrm>
            <a:off x="0" y="0"/>
            <a:ext cx="7301948" cy="3539430"/>
          </a:xfrm>
          <a:prstGeom prst="rect">
            <a:avLst/>
          </a:prstGeom>
        </p:spPr>
        <p:txBody>
          <a:bodyPr wrap="square">
            <a:spAutoFit/>
          </a:bodyPr>
          <a:lstStyle/>
          <a:p>
            <a:r>
              <a:rPr lang="ru-RU" sz="2800" b="1" dirty="0"/>
              <a:t>лицам с нарушением зрения при посещении мест массового скопления людей рекомендовано брать белую трость, даже при наличии сопровождающего, так как белая трость обладает светоотражательными свойствами. Светоотражательные элементы помогут спасателям определить Ваше место положения в условиях задымленности. </a:t>
            </a:r>
          </a:p>
        </p:txBody>
      </p:sp>
      <p:pic>
        <p:nvPicPr>
          <p:cNvPr id="5" name="Рисунок 4">
            <a:extLst>
              <a:ext uri="{FF2B5EF4-FFF2-40B4-BE49-F238E27FC236}">
                <a16:creationId xmlns:a16="http://schemas.microsoft.com/office/drawing/2014/main" id="{ED13D976-CF47-4F3F-AEB2-754C88E24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030" y="0"/>
            <a:ext cx="4576970" cy="6858000"/>
          </a:xfrm>
          <a:prstGeom prst="rect">
            <a:avLst/>
          </a:prstGeom>
        </p:spPr>
      </p:pic>
    </p:spTree>
    <p:extLst>
      <p:ext uri="{BB962C8B-B14F-4D97-AF65-F5344CB8AC3E}">
        <p14:creationId xmlns:p14="http://schemas.microsoft.com/office/powerpoint/2010/main" val="390833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286000" y="441326"/>
            <a:ext cx="8153400" cy="790575"/>
          </a:xfrm>
        </p:spPr>
        <p:txBody>
          <a:bodyPr>
            <a:normAutofit/>
          </a:bodyPr>
          <a:lstStyle/>
          <a:p>
            <a:pPr algn="ctr">
              <a:buFontTx/>
              <a:buNone/>
              <a:defRPr/>
            </a:pPr>
            <a:r>
              <a:rPr lang="ru-RU" sz="4800" b="1" dirty="0">
                <a:solidFill>
                  <a:srgbClr val="FF0000"/>
                </a:solidFill>
                <a:latin typeface="+mj-lt"/>
              </a:rPr>
              <a:t>Вопросы</a:t>
            </a:r>
            <a:r>
              <a:rPr lang="en-US" sz="4800" b="1" dirty="0">
                <a:solidFill>
                  <a:srgbClr val="FF0000"/>
                </a:solidFill>
                <a:latin typeface="+mj-lt"/>
              </a:rPr>
              <a:t>? </a:t>
            </a:r>
          </a:p>
        </p:txBody>
      </p:sp>
      <p:pic>
        <p:nvPicPr>
          <p:cNvPr id="2" name="Picture 1">
            <a:extLst>
              <a:ext uri="{FF2B5EF4-FFF2-40B4-BE49-F238E27FC236}">
                <a16:creationId xmlns:a16="http://schemas.microsoft.com/office/drawing/2014/main" id="{212834EC-A3DF-4443-774D-DD4D0E13BD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221" y="1744579"/>
            <a:ext cx="4740442" cy="4740442"/>
          </a:xfrm>
          <a:prstGeom prst="rect">
            <a:avLst/>
          </a:prstGeom>
        </p:spPr>
      </p:pic>
      <p:sp>
        <p:nvSpPr>
          <p:cNvPr id="3" name="Slide Number Placeholder 2">
            <a:extLst>
              <a:ext uri="{FF2B5EF4-FFF2-40B4-BE49-F238E27FC236}">
                <a16:creationId xmlns:a16="http://schemas.microsoft.com/office/drawing/2014/main" id="{8D5F323C-B946-CC8D-A519-124246BF527F}"/>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21</a:t>
            </a:fld>
            <a:endParaRPr lang="en-US"/>
          </a:p>
        </p:txBody>
      </p:sp>
    </p:spTree>
    <p:extLst>
      <p:ext uri="{BB962C8B-B14F-4D97-AF65-F5344CB8AC3E}">
        <p14:creationId xmlns:p14="http://schemas.microsoft.com/office/powerpoint/2010/main" val="329790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Люди с ограниченными возможностями набора вектора. Персонажи с ограниченными  возможностями. Иллюстрация вектора - иллюстрации насчитывающей помощь,  пациент: 212656816">
            <a:extLst>
              <a:ext uri="{FF2B5EF4-FFF2-40B4-BE49-F238E27FC236}">
                <a16:creationId xmlns:a16="http://schemas.microsoft.com/office/drawing/2014/main" id="{C9024C08-875A-4519-A37A-9AFE4D537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36"/>
            <a:ext cx="3725853" cy="26692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D692F245-D03A-4480-AB44-7B9061411877}"/>
              </a:ext>
            </a:extLst>
          </p:cNvPr>
          <p:cNvSpPr/>
          <p:nvPr/>
        </p:nvSpPr>
        <p:spPr>
          <a:xfrm>
            <a:off x="4957010" y="618307"/>
            <a:ext cx="6930189" cy="6422592"/>
          </a:xfrm>
          <a:prstGeom prst="rect">
            <a:avLst/>
          </a:prstGeom>
        </p:spPr>
        <p:txBody>
          <a:bodyPr wrap="square">
            <a:spAutoFit/>
          </a:bodyPr>
          <a:lstStyle/>
          <a:p>
            <a:pPr>
              <a:lnSpc>
                <a:spcPct val="107000"/>
              </a:lnSpc>
              <a:spcAft>
                <a:spcPts val="800"/>
              </a:spcAft>
            </a:pPr>
            <a:r>
              <a:rPr lang="ru-RU"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До землетрясения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Укрепите свою мебель и технику</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Научитесь первой помощи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Изучите путь эвакуации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Соберите сумку первой необходимости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Во время землетрясения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Сядьте на четвереньки и прикройте руками шею и голову</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Ползите на четвереньках до ближайшего стола или дверного проёма (подальше от окон и зеркал)</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DA6830E7-C5C4-4802-8B5B-C138A4AB3DDC}"/>
              </a:ext>
            </a:extLst>
          </p:cNvPr>
          <p:cNvSpPr/>
          <p:nvPr/>
        </p:nvSpPr>
        <p:spPr>
          <a:xfrm>
            <a:off x="4382618" y="73936"/>
            <a:ext cx="7809382" cy="468077"/>
          </a:xfrm>
          <a:prstGeom prst="rect">
            <a:avLst/>
          </a:prstGeom>
        </p:spPr>
        <p:txBody>
          <a:bodyPr wrap="none">
            <a:spAutoFit/>
          </a:bodyPr>
          <a:lstStyle/>
          <a:p>
            <a:pPr>
              <a:lnSpc>
                <a:spcPct val="107000"/>
              </a:lnSpc>
              <a:spcAft>
                <a:spcPts val="800"/>
              </a:spcAft>
            </a:pP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Действие для людей с ограниченными возможностями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A07F7CD-4DE9-47EC-A564-03F917BD7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3710976" cy="4040864"/>
          </a:xfrm>
          <a:prstGeom prst="rect">
            <a:avLst/>
          </a:prstGeom>
        </p:spPr>
      </p:pic>
    </p:spTree>
    <p:extLst>
      <p:ext uri="{BB962C8B-B14F-4D97-AF65-F5344CB8AC3E}">
        <p14:creationId xmlns:p14="http://schemas.microsoft.com/office/powerpoint/2010/main" val="665813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4F6F1010-D85A-4945-98D4-5760A2BF8575}"/>
              </a:ext>
            </a:extLst>
          </p:cNvPr>
          <p:cNvSpPr/>
          <p:nvPr/>
        </p:nvSpPr>
        <p:spPr>
          <a:xfrm>
            <a:off x="4382618" y="73936"/>
            <a:ext cx="7809382" cy="468077"/>
          </a:xfrm>
          <a:prstGeom prst="rect">
            <a:avLst/>
          </a:prstGeom>
        </p:spPr>
        <p:txBody>
          <a:bodyPr wrap="none">
            <a:spAutoFit/>
          </a:bodyPr>
          <a:lstStyle/>
          <a:p>
            <a:pPr>
              <a:lnSpc>
                <a:spcPct val="107000"/>
              </a:lnSpc>
              <a:spcAft>
                <a:spcPts val="800"/>
              </a:spcAft>
            </a:pP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Действие для людей с ограниченными возможностями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2EB41DD5-6B90-4FBD-A5E8-A855A0E4242D}"/>
              </a:ext>
            </a:extLst>
          </p:cNvPr>
          <p:cNvSpPr/>
          <p:nvPr/>
        </p:nvSpPr>
        <p:spPr>
          <a:xfrm>
            <a:off x="4989095" y="755460"/>
            <a:ext cx="6096000" cy="5598969"/>
          </a:xfrm>
          <a:prstGeom prst="rect">
            <a:avLst/>
          </a:prstGeom>
        </p:spPr>
        <p:txBody>
          <a:bodyPr>
            <a:spAutoFit/>
          </a:bodyPr>
          <a:lstStyle/>
          <a:p>
            <a:pPr>
              <a:lnSpc>
                <a:spcPct val="107000"/>
              </a:lnSpc>
              <a:spcAft>
                <a:spcPts val="800"/>
              </a:spcAft>
            </a:pP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людей с нарушением зрения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Сядьте на четвереньки и прикройте одной рукой шею и голову</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Ползите на четвереньках до ближайшего стола или дверного проёма (подальше от окон и зеркал) держась за стену и поручни</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dirty="0">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r>
              <a:rPr lang="tg-Cyrl-TJ" sz="2400" dirty="0">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людей в инвалидных колясках</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Зафиксируйте </a:t>
            </a:r>
            <a:r>
              <a:rPr lang="ru-RU"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положения</a:t>
            </a: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тормоза</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Пригнитесь и прикройте руками шею и голову</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r>
              <a:rPr lang="tg-Cyrl-TJ" sz="2400" dirty="0">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20218BA-BFE2-42ED-AAF6-8C4659FC6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67200" cy="3455771"/>
          </a:xfrm>
          <a:prstGeom prst="rect">
            <a:avLst/>
          </a:prstGeom>
        </p:spPr>
      </p:pic>
      <p:pic>
        <p:nvPicPr>
          <p:cNvPr id="2050" name="Picture 2" descr="Вектор Молодой слепой мужчина в темных очках ходит с тростью по улице">
            <a:extLst>
              <a:ext uri="{FF2B5EF4-FFF2-40B4-BE49-F238E27FC236}">
                <a16:creationId xmlns:a16="http://schemas.microsoft.com/office/drawing/2014/main" id="{9839BF3D-B3D5-4932-B700-2261610F9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4267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7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303DCD69-D80D-4340-8A31-176B725F1558}"/>
              </a:ext>
            </a:extLst>
          </p:cNvPr>
          <p:cNvSpPr/>
          <p:nvPr/>
        </p:nvSpPr>
        <p:spPr>
          <a:xfrm>
            <a:off x="4957011" y="242238"/>
            <a:ext cx="7010400" cy="5595634"/>
          </a:xfrm>
          <a:prstGeom prst="rect">
            <a:avLst/>
          </a:prstGeom>
        </p:spPr>
        <p:txBody>
          <a:bodyPr wrap="square">
            <a:spAutoFit/>
          </a:bodyPr>
          <a:lstStyle/>
          <a:p>
            <a:pPr>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Для людей с протезами рук</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Сядьте на четвереньки и прикройте одной рукой шею и голову (используйте протез как защиту)</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Ползите на четвереньках до ближайшего стола или дверного проёма (подальше от окон и зеркал)</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r>
              <a:rPr lang="tg-Cyrl-TJ" sz="2400" dirty="0">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Для людей пользующееся тростью</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Сядьте на четвереньки и прикройте одной рукой шею и голову (используйте трость как защиту)</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Ползите на четвереньках до ближайшего стола или дверного проёма (подальше от окон и зеркал)</a:t>
            </a:r>
            <a:r>
              <a:rPr lang="tg-Cyrl-TJ"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r>
              <a:rPr lang="tg-Cyrl-TJ" sz="2400" dirty="0">
                <a:latin typeface="Times New Roman" panose="02020603050405020304" pitchFamily="18" charset="0"/>
                <a:ea typeface="Calibri" panose="020F0502020204030204" pitchFamily="34" charset="0"/>
                <a:cs typeface="Times New Roman" panose="02020603050405020304" pitchFamily="18" charset="0"/>
              </a:rPr>
              <a:t>;</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Фото Слепой человек с ходячей тростью плоский цветовой вектор безликий персонаж">
            <a:extLst>
              <a:ext uri="{FF2B5EF4-FFF2-40B4-BE49-F238E27FC236}">
                <a16:creationId xmlns:a16="http://schemas.microsoft.com/office/drawing/2014/main" id="{05144027-7156-4146-B112-9F6000605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3027" cy="3723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Человек с протезированной рукой поднимает большой палец.">
            <a:extLst>
              <a:ext uri="{FF2B5EF4-FFF2-40B4-BE49-F238E27FC236}">
                <a16:creationId xmlns:a16="http://schemas.microsoft.com/office/drawing/2014/main" id="{2D44E5AA-A1B0-4D5D-A908-38D049674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3765"/>
            <a:ext cx="4593027" cy="313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8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FA2727D-AF24-48AC-94AF-BED225F3AD09}"/>
              </a:ext>
            </a:extLst>
          </p:cNvPr>
          <p:cNvSpPr/>
          <p:nvPr/>
        </p:nvSpPr>
        <p:spPr>
          <a:xfrm>
            <a:off x="5053263" y="233410"/>
            <a:ext cx="6096000" cy="1867306"/>
          </a:xfrm>
          <a:prstGeom prst="rect">
            <a:avLst/>
          </a:prstGeom>
        </p:spPr>
        <p:txBody>
          <a:bodyPr>
            <a:spAutoFit/>
          </a:bodyPr>
          <a:lstStyle/>
          <a:p>
            <a:pPr>
              <a:lnSpc>
                <a:spcPct val="107000"/>
              </a:lnSpc>
              <a:spcAft>
                <a:spcPts val="800"/>
              </a:spcAft>
            </a:pPr>
            <a:r>
              <a:rPr 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людей с ходульками-каталками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Зафиксируйте положения тормоза</a:t>
            </a: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Пригнитесь под ходунками и прикройте одной рукой шею и голову, а другой держитесь за ходунки</a:t>
            </a: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r>
              <a:rPr lang="tg-Cyrl-TJ" dirty="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D3106FFE-3AEE-4763-976E-1984F98147D8}"/>
              </a:ext>
            </a:extLst>
          </p:cNvPr>
          <p:cNvSpPr/>
          <p:nvPr/>
        </p:nvSpPr>
        <p:spPr>
          <a:xfrm>
            <a:off x="5053262" y="2549349"/>
            <a:ext cx="7138737" cy="4347600"/>
          </a:xfrm>
          <a:prstGeom prst="rect">
            <a:avLst/>
          </a:prstGeom>
        </p:spPr>
        <p:txBody>
          <a:bodyPr wrap="square">
            <a:spAutoFit/>
          </a:bodyPr>
          <a:lstStyle/>
          <a:p>
            <a:pPr>
              <a:lnSpc>
                <a:spcPct val="107000"/>
              </a:lnSpc>
              <a:spcAft>
                <a:spcPts val="800"/>
              </a:spcAft>
            </a:pPr>
            <a:r>
              <a:rPr lang="ru-RU"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Не в коем случаи: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бежите вовремя землетрясения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пользуйтесь лестницей и лифтом вовремя землетрясения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прыгайте с окна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При вождении автомобиля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Остановите авто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Пригнитесь и прикройте руками шею и голову</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Ждите несколько минут</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Бесплатное фото Инвалид путешествует по городу">
            <a:extLst>
              <a:ext uri="{FF2B5EF4-FFF2-40B4-BE49-F238E27FC236}">
                <a16:creationId xmlns:a16="http://schemas.microsoft.com/office/drawing/2014/main" id="{978F3491-44A5-404F-B41C-E1890C8BA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916032" cy="689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485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5F5C46C-29B8-4087-BBD0-1BD8DC631AAD}"/>
              </a:ext>
            </a:extLst>
          </p:cNvPr>
          <p:cNvSpPr/>
          <p:nvPr/>
        </p:nvSpPr>
        <p:spPr>
          <a:xfrm>
            <a:off x="0" y="0"/>
            <a:ext cx="6096000" cy="6555641"/>
          </a:xfrm>
          <a:prstGeom prst="rect">
            <a:avLst/>
          </a:prstGeom>
        </p:spPr>
        <p:txBody>
          <a:bodyPr>
            <a:spAutoFit/>
          </a:bodyPr>
          <a:lstStyle/>
          <a:p>
            <a:r>
              <a:rPr lang="ru-RU" sz="2800" b="1" dirty="0">
                <a:solidFill>
                  <a:srgbClr val="FF0000"/>
                </a:solidFill>
              </a:rPr>
              <a:t>Правила поведения пострадавших, оказавшихся под завалом</a:t>
            </a:r>
          </a:p>
          <a:p>
            <a:r>
              <a:rPr lang="ru-RU" sz="2800" dirty="0"/>
              <a:t>Если вы оказались под завалами, не совершайте резких движений. </a:t>
            </a:r>
          </a:p>
          <a:p>
            <a:r>
              <a:rPr lang="ru-RU" sz="2800" dirty="0"/>
              <a:t>Если рука или нога зажаты обломками, не пытайтесь вытащить конечность – это может спровоцировать дальнейшее обрушение. </a:t>
            </a:r>
          </a:p>
          <a:p>
            <a:r>
              <a:rPr lang="ru-RU" sz="2800" dirty="0"/>
              <a:t>Постарайтесь дышать глубоко, ровно и оставаться мобилизованным. Главная задача – выжить.</a:t>
            </a:r>
          </a:p>
          <a:p>
            <a:r>
              <a:rPr lang="ru-RU" sz="2800" dirty="0"/>
              <a:t>Если у вас под рукой оказалось мобильное устройство – позвоните спасателям по телефону «112</a:t>
            </a:r>
          </a:p>
        </p:txBody>
      </p:sp>
      <p:pic>
        <p:nvPicPr>
          <p:cNvPr id="3" name="Рисунок 2">
            <a:extLst>
              <a:ext uri="{FF2B5EF4-FFF2-40B4-BE49-F238E27FC236}">
                <a16:creationId xmlns:a16="http://schemas.microsoft.com/office/drawing/2014/main" id="{D4212663-4066-4D5D-85AF-5DDB5CE6EBDB}"/>
              </a:ext>
            </a:extLst>
          </p:cNvPr>
          <p:cNvPicPr>
            <a:picLocks noChangeAspect="1"/>
          </p:cNvPicPr>
          <p:nvPr/>
        </p:nvPicPr>
        <p:blipFill>
          <a:blip r:embed="rId2"/>
          <a:stretch>
            <a:fillRect/>
          </a:stretch>
        </p:blipFill>
        <p:spPr>
          <a:xfrm>
            <a:off x="6098882" y="0"/>
            <a:ext cx="6093118" cy="5486400"/>
          </a:xfrm>
          <a:prstGeom prst="rect">
            <a:avLst/>
          </a:prstGeom>
        </p:spPr>
      </p:pic>
    </p:spTree>
    <p:extLst>
      <p:ext uri="{BB962C8B-B14F-4D97-AF65-F5344CB8AC3E}">
        <p14:creationId xmlns:p14="http://schemas.microsoft.com/office/powerpoint/2010/main" val="1576914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348641C-DD75-4CC3-858B-FFC4C95183F3}"/>
              </a:ext>
            </a:extLst>
          </p:cNvPr>
          <p:cNvSpPr/>
          <p:nvPr/>
        </p:nvSpPr>
        <p:spPr>
          <a:xfrm>
            <a:off x="0" y="0"/>
            <a:ext cx="12192000" cy="6555641"/>
          </a:xfrm>
          <a:prstGeom prst="rect">
            <a:avLst/>
          </a:prstGeom>
        </p:spPr>
        <p:txBody>
          <a:bodyPr wrap="square">
            <a:spAutoFit/>
          </a:bodyPr>
          <a:lstStyle/>
          <a:p>
            <a:r>
              <a:rPr lang="ru-RU" sz="2800" dirty="0"/>
              <a:t> </a:t>
            </a:r>
            <a:r>
              <a:rPr lang="ru-RU" sz="2800" b="1" dirty="0"/>
              <a:t>Если Вы оказались глубоко под обломками здания, найдите</a:t>
            </a:r>
          </a:p>
          <a:p>
            <a:r>
              <a:rPr lang="ru-RU" sz="2800" b="1" dirty="0"/>
              <a:t>возможность перемещать влево вправо любой металлический</a:t>
            </a:r>
          </a:p>
          <a:p>
            <a:r>
              <a:rPr lang="ru-RU" sz="2800" b="1" dirty="0"/>
              <a:t>предмет, например, кольцо, ключи, чтобы Вас можно было</a:t>
            </a:r>
          </a:p>
          <a:p>
            <a:r>
              <a:rPr lang="ru-RU" sz="2800" b="1" dirty="0"/>
              <a:t>обнаружить с помощью эхопеленгатора.</a:t>
            </a:r>
          </a:p>
          <a:p>
            <a:r>
              <a:rPr lang="ru-RU" sz="2800" b="1" dirty="0"/>
              <a:t> </a:t>
            </a:r>
          </a:p>
          <a:p>
            <a:r>
              <a:rPr lang="ru-RU" sz="2800" b="1" dirty="0"/>
              <a:t>Криками и постукиванием привлекайте внимание людей. Во</a:t>
            </a:r>
          </a:p>
          <a:p>
            <a:r>
              <a:rPr lang="ru-RU" sz="2800" b="1" dirty="0"/>
              <a:t>время спасательных работ каждый час объявляется «время</a:t>
            </a:r>
          </a:p>
          <a:p>
            <a:r>
              <a:rPr lang="ru-RU" sz="2800" b="1" dirty="0"/>
              <a:t>тишины». Эти минуты предназначены для того, чтобы услышать</a:t>
            </a:r>
          </a:p>
          <a:p>
            <a:r>
              <a:rPr lang="ru-RU" sz="2800" b="1" dirty="0"/>
              <a:t>голоса пострадавших, находящихся под завалами. </a:t>
            </a:r>
          </a:p>
          <a:p>
            <a:endParaRPr lang="ru-RU" sz="2800" b="1" dirty="0"/>
          </a:p>
          <a:p>
            <a:r>
              <a:rPr lang="ru-RU" sz="2800" b="1" dirty="0"/>
              <a:t>Если пространство около Вас относительно свободно, не</a:t>
            </a:r>
          </a:p>
          <a:p>
            <a:r>
              <a:rPr lang="ru-RU" sz="2800" b="1" dirty="0"/>
              <a:t>пользуйтесь зажигалками или спичками.</a:t>
            </a:r>
          </a:p>
          <a:p>
            <a:r>
              <a:rPr lang="ru-RU" sz="2800" b="1" dirty="0"/>
              <a:t> Необходимо беречь</a:t>
            </a:r>
          </a:p>
          <a:p>
            <a:r>
              <a:rPr lang="ru-RU" sz="2800" b="1" dirty="0"/>
              <a:t>кислород. А в случае утечки газа или разлива горючего, искра</a:t>
            </a:r>
          </a:p>
          <a:p>
            <a:r>
              <a:rPr lang="ru-RU" sz="2800" b="1" dirty="0"/>
              <a:t>может спровоцировать возгорание или взрыв</a:t>
            </a:r>
          </a:p>
        </p:txBody>
      </p:sp>
    </p:spTree>
    <p:extLst>
      <p:ext uri="{BB962C8B-B14F-4D97-AF65-F5344CB8AC3E}">
        <p14:creationId xmlns:p14="http://schemas.microsoft.com/office/powerpoint/2010/main" val="1689758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286000" y="441326"/>
            <a:ext cx="8153400" cy="790575"/>
          </a:xfrm>
        </p:spPr>
        <p:txBody>
          <a:bodyPr/>
          <a:lstStyle/>
          <a:p>
            <a:pPr algn="ctr">
              <a:buFontTx/>
              <a:buNone/>
              <a:defRPr/>
            </a:pPr>
            <a:r>
              <a:rPr lang="ru-RU" b="1" dirty="0">
                <a:latin typeface="+mj-lt"/>
              </a:rPr>
              <a:t>Вопросы</a:t>
            </a:r>
            <a:r>
              <a:rPr lang="en-US" b="1" dirty="0">
                <a:latin typeface="+mj-lt"/>
              </a:rPr>
              <a:t>? </a:t>
            </a:r>
          </a:p>
        </p:txBody>
      </p:sp>
      <p:pic>
        <p:nvPicPr>
          <p:cNvPr id="2" name="Picture 1">
            <a:extLst>
              <a:ext uri="{FF2B5EF4-FFF2-40B4-BE49-F238E27FC236}">
                <a16:creationId xmlns:a16="http://schemas.microsoft.com/office/drawing/2014/main" id="{212834EC-A3DF-4443-774D-DD4D0E13BD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221" y="1744579"/>
            <a:ext cx="4740442" cy="4740442"/>
          </a:xfrm>
          <a:prstGeom prst="rect">
            <a:avLst/>
          </a:prstGeom>
        </p:spPr>
      </p:pic>
      <p:sp>
        <p:nvSpPr>
          <p:cNvPr id="3" name="Slide Number Placeholder 2">
            <a:extLst>
              <a:ext uri="{FF2B5EF4-FFF2-40B4-BE49-F238E27FC236}">
                <a16:creationId xmlns:a16="http://schemas.microsoft.com/office/drawing/2014/main" id="{8D5F323C-B946-CC8D-A519-124246BF527F}"/>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28</a:t>
            </a:fld>
            <a:endParaRPr lang="en-US"/>
          </a:p>
        </p:txBody>
      </p:sp>
    </p:spTree>
    <p:extLst>
      <p:ext uri="{BB962C8B-B14F-4D97-AF65-F5344CB8AC3E}">
        <p14:creationId xmlns:p14="http://schemas.microsoft.com/office/powerpoint/2010/main" val="2555254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E2A80D9-A5D5-47DD-8819-4106A65ED0C9}"/>
              </a:ext>
            </a:extLst>
          </p:cNvPr>
          <p:cNvSpPr/>
          <p:nvPr/>
        </p:nvSpPr>
        <p:spPr>
          <a:xfrm>
            <a:off x="5325979" y="159746"/>
            <a:ext cx="6096000" cy="4216539"/>
          </a:xfrm>
          <a:prstGeom prst="rect">
            <a:avLst/>
          </a:prstGeom>
        </p:spPr>
        <p:txBody>
          <a:bodyPr>
            <a:spAutoFit/>
          </a:bodyPr>
          <a:lstStyle/>
          <a:p>
            <a:pPr fontAlgn="base">
              <a:spcAft>
                <a:spcPts val="0"/>
              </a:spcAft>
            </a:pPr>
            <a:r>
              <a:rPr lang="ru-RU" sz="3200" b="1" dirty="0">
                <a:solidFill>
                  <a:srgbClr val="000000"/>
                </a:solidFill>
                <a:effectLst/>
                <a:latin typeface="Times New Roman" panose="02020603050405020304" pitchFamily="18" charset="0"/>
                <a:ea typeface="Times New Roman" panose="02020603050405020304" pitchFamily="18" charset="0"/>
              </a:rPr>
              <a:t>При внезапном наводнении:</a:t>
            </a:r>
            <a:endParaRPr lang="ru-RU" sz="20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поднимитесь с нижних этажей на верхние</a:t>
            </a:r>
            <a:endParaRPr lang="ru-RU" sz="20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постоянно подавайте сигнал бедствия</a:t>
            </a:r>
            <a:endParaRPr lang="ru-RU" sz="20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самостоятельно покидать возвышенное место в затопленном районе можно только в случаях необходимости оказания медицинской помощи пострадавшим или при угрозе затопления;</a:t>
            </a:r>
            <a:endParaRPr lang="ru-RU" sz="20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endParaRPr lang="ru-RU" sz="2000" dirty="0">
              <a:effectLst/>
              <a:latin typeface="Times New Roman" panose="02020603050405020304" pitchFamily="18"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0659FF11-EF79-4E80-9526-F7692B6F201C}"/>
              </a:ext>
            </a:extLst>
          </p:cNvPr>
          <p:cNvSpPr/>
          <p:nvPr/>
        </p:nvSpPr>
        <p:spPr>
          <a:xfrm>
            <a:off x="0" y="3832327"/>
            <a:ext cx="12192000" cy="3046988"/>
          </a:xfrm>
          <a:prstGeom prst="rect">
            <a:avLst/>
          </a:prstGeom>
        </p:spPr>
        <p:txBody>
          <a:bodyPr wrap="square">
            <a:spAutoFit/>
          </a:bodyPr>
          <a:lstStyle/>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сбросьте с себя тяжелую одежду и обувь, оказавшись в воде;</a:t>
            </a:r>
            <a:endParaRPr lang="ru-RU" sz="20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наполните рубашку и брюки легкими плавающими предметами </a:t>
            </a:r>
            <a:endParaRPr lang="ru-RU" sz="20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используйте автомобильные шины, спасательные пояса, чтобы удержаться на поверхности;</a:t>
            </a:r>
            <a:endParaRPr lang="ru-RU" sz="24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прежде чем соскользнуть в воду, сделайте глубокий вдох, схватитесь за первый попавшийся предмет и плывите по течению, пытаясь сохранять спокойствие;</a:t>
            </a:r>
            <a:endParaRPr lang="ru-RU" sz="2400" dirty="0">
              <a:effectLst/>
              <a:latin typeface="Times New Roman" panose="02020603050405020304" pitchFamily="18" charset="0"/>
              <a:ea typeface="Times New Roman" panose="02020603050405020304" pitchFamily="18" charset="0"/>
            </a:endParaRPr>
          </a:p>
          <a:p>
            <a:pPr marL="342900" marR="202565" lvl="0" indent="-342900" fontAlgn="base">
              <a:spcAft>
                <a:spcPts val="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rPr>
              <a:t>окажите помощь тонущему человеку – бросьте ему плавающий предмет. </a:t>
            </a:r>
            <a:endParaRPr lang="ru-RU" sz="2400" dirty="0">
              <a:effectLst/>
              <a:latin typeface="Times New Roman" panose="02020603050405020304" pitchFamily="18" charset="0"/>
              <a:ea typeface="Times New Roman" panose="02020603050405020304" pitchFamily="18" charset="0"/>
            </a:endParaRPr>
          </a:p>
          <a:p>
            <a:pPr marR="202565" fontAlgn="base">
              <a:spcAft>
                <a:spcPts val="0"/>
              </a:spcAft>
            </a:pPr>
            <a:r>
              <a:rPr lang="ru-RU" sz="2400" dirty="0">
                <a:solidFill>
                  <a:srgbClr val="000000"/>
                </a:solidFill>
                <a:latin typeface="Times New Roman" panose="02020603050405020304" pitchFamily="18" charset="0"/>
                <a:ea typeface="Times New Roman" panose="02020603050405020304" pitchFamily="18" charset="0"/>
              </a:rPr>
              <a:t> </a:t>
            </a:r>
            <a:endParaRPr lang="ru-RU" sz="2400" dirty="0"/>
          </a:p>
        </p:txBody>
      </p:sp>
      <p:pic>
        <p:nvPicPr>
          <p:cNvPr id="4100" name="Picture 4">
            <a:extLst>
              <a:ext uri="{FF2B5EF4-FFF2-40B4-BE49-F238E27FC236}">
                <a16:creationId xmlns:a16="http://schemas.microsoft.com/office/drawing/2014/main" id="{3B6494AF-A31F-4DC6-8416-F3572A807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325979" cy="361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12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5B1C86-8528-4093-9574-98033BDCA199}"/>
              </a:ext>
            </a:extLst>
          </p:cNvPr>
          <p:cNvSpPr txBox="1"/>
          <p:nvPr/>
        </p:nvSpPr>
        <p:spPr>
          <a:xfrm>
            <a:off x="1037323" y="500226"/>
            <a:ext cx="8662996" cy="677108"/>
          </a:xfrm>
          <a:prstGeom prst="rect">
            <a:avLst/>
          </a:prstGeom>
          <a:noFill/>
        </p:spPr>
        <p:txBody>
          <a:bodyPr wrap="square" rtlCol="0">
            <a:spAutoFit/>
          </a:bodyPr>
          <a:lstStyle/>
          <a:p>
            <a:r>
              <a:rPr lang="ru-RU" sz="3800" b="1" dirty="0">
                <a:solidFill>
                  <a:srgbClr val="FFC000"/>
                </a:solidFill>
                <a:latin typeface="Arial Black" panose="020B0A04020102020204" pitchFamily="34" charset="0"/>
              </a:rPr>
              <a:t>СОДЕРЖАНИЕ ПРЕЗЕНТАЦИИ</a:t>
            </a:r>
            <a:endParaRPr lang="en-US" sz="3800" dirty="0">
              <a:solidFill>
                <a:srgbClr val="FFC000"/>
              </a:solidFill>
              <a:latin typeface="Arial Black" panose="020B0A04020102020204" pitchFamily="34" charset="0"/>
            </a:endParaRPr>
          </a:p>
        </p:txBody>
      </p:sp>
      <p:pic>
        <p:nvPicPr>
          <p:cNvPr id="10" name="Picture 9">
            <a:extLst>
              <a:ext uri="{FF2B5EF4-FFF2-40B4-BE49-F238E27FC236}">
                <a16:creationId xmlns:a16="http://schemas.microsoft.com/office/drawing/2014/main" id="{B49634A1-30D3-452A-8F85-7C3E3B9D5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74" y="465892"/>
            <a:ext cx="488349" cy="706669"/>
          </a:xfrm>
          <a:prstGeom prst="rect">
            <a:avLst/>
          </a:prstGeom>
        </p:spPr>
      </p:pic>
      <p:sp>
        <p:nvSpPr>
          <p:cNvPr id="3" name="Content Placeholder 2">
            <a:extLst>
              <a:ext uri="{FF2B5EF4-FFF2-40B4-BE49-F238E27FC236}">
                <a16:creationId xmlns:a16="http://schemas.microsoft.com/office/drawing/2014/main" id="{8E7943AE-7550-4F6B-BBAB-A4AFA1D4B916}"/>
              </a:ext>
            </a:extLst>
          </p:cNvPr>
          <p:cNvSpPr>
            <a:spLocks noGrp="1"/>
          </p:cNvSpPr>
          <p:nvPr>
            <p:ph sz="quarter" idx="10"/>
          </p:nvPr>
        </p:nvSpPr>
        <p:spPr>
          <a:xfrm>
            <a:off x="858419" y="1609991"/>
            <a:ext cx="10770364" cy="3638018"/>
          </a:xfrm>
        </p:spPr>
        <p:txBody>
          <a:bodyPr>
            <a:noAutofit/>
          </a:bodyPr>
          <a:lstStyle/>
          <a:p>
            <a:r>
              <a:rPr lang="ru-RU" sz="4000" b="1" dirty="0">
                <a:solidFill>
                  <a:schemeClr val="tx1"/>
                </a:solidFill>
              </a:rPr>
              <a:t>Действие до ЧС</a:t>
            </a:r>
            <a:endParaRPr lang="sr-Latn-RS" sz="2000" b="1" dirty="0">
              <a:solidFill>
                <a:schemeClr val="tx1"/>
              </a:solidFill>
              <a:latin typeface="+mn-lt"/>
            </a:endParaRPr>
          </a:p>
          <a:p>
            <a:r>
              <a:rPr lang="ru-RU" sz="4000" b="1" dirty="0">
                <a:solidFill>
                  <a:schemeClr val="tx1"/>
                </a:solidFill>
              </a:rPr>
              <a:t>Действие во время ЧС</a:t>
            </a:r>
          </a:p>
          <a:p>
            <a:pPr>
              <a:buFont typeface="Arial" panose="020B0604020202020204" pitchFamily="34" charset="0"/>
              <a:buChar char="•"/>
            </a:pPr>
            <a:endParaRPr lang="sr-Latn-RS" sz="2000" b="1" dirty="0">
              <a:solidFill>
                <a:schemeClr val="tx1"/>
              </a:solidFill>
              <a:latin typeface="+mn-lt"/>
            </a:endParaRPr>
          </a:p>
          <a:p>
            <a:r>
              <a:rPr lang="ru-RU" sz="4000" b="1" dirty="0">
                <a:solidFill>
                  <a:schemeClr val="tx1"/>
                </a:solidFill>
              </a:rPr>
              <a:t>Действие после ЧС</a:t>
            </a:r>
            <a:endParaRPr lang="ru-RU" sz="2000" dirty="0"/>
          </a:p>
        </p:txBody>
      </p:sp>
      <p:pic>
        <p:nvPicPr>
          <p:cNvPr id="9" name="Picture 8">
            <a:extLst>
              <a:ext uri="{FF2B5EF4-FFF2-40B4-BE49-F238E27FC236}">
                <a16:creationId xmlns:a16="http://schemas.microsoft.com/office/drawing/2014/main" id="{893F951E-215A-846E-61D6-395535D06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415" b="32603"/>
          <a:stretch/>
        </p:blipFill>
        <p:spPr>
          <a:xfrm>
            <a:off x="6096000" y="5794513"/>
            <a:ext cx="6096000" cy="1063486"/>
          </a:xfrm>
          <a:prstGeom prst="rect">
            <a:avLst/>
          </a:prstGeom>
        </p:spPr>
      </p:pic>
      <p:pic>
        <p:nvPicPr>
          <p:cNvPr id="6" name="Picture 2" descr="Disaster Planning and Recovery">
            <a:extLst>
              <a:ext uri="{FF2B5EF4-FFF2-40B4-BE49-F238E27FC236}">
                <a16:creationId xmlns:a16="http://schemas.microsoft.com/office/drawing/2014/main" id="{7B1968B6-1D12-41B6-BD32-E7086F59E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3995" y="101079"/>
            <a:ext cx="2519814" cy="14362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ands-in-circle.jpg">
            <a:extLst>
              <a:ext uri="{FF2B5EF4-FFF2-40B4-BE49-F238E27FC236}">
                <a16:creationId xmlns:a16="http://schemas.microsoft.com/office/drawing/2014/main" id="{94F37A75-DA79-4827-B070-B4E4DE87A950}"/>
              </a:ext>
            </a:extLst>
          </p:cNvPr>
          <p:cNvPicPr>
            <a:picLocks noChangeAspect="1" noChangeArrowheads="1"/>
          </p:cNvPicPr>
          <p:nvPr/>
        </p:nvPicPr>
        <p:blipFill>
          <a:blip r:embed="rId6" cstate="print"/>
          <a:srcRect/>
          <a:stretch>
            <a:fillRect/>
          </a:stretch>
        </p:blipFill>
        <p:spPr bwMode="auto">
          <a:xfrm>
            <a:off x="7564483" y="1936520"/>
            <a:ext cx="2857500" cy="2466975"/>
          </a:xfrm>
          <a:prstGeom prst="ellipse">
            <a:avLst/>
          </a:prstGeom>
          <a:ln>
            <a:noFill/>
          </a:ln>
          <a:effectLst>
            <a:softEdge rad="112500"/>
          </a:effectLst>
        </p:spPr>
      </p:pic>
    </p:spTree>
    <p:extLst>
      <p:ext uri="{BB962C8B-B14F-4D97-AF65-F5344CB8AC3E}">
        <p14:creationId xmlns:p14="http://schemas.microsoft.com/office/powerpoint/2010/main" val="2476472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117B853-CD8E-4715-9F76-F37E9B0C29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12632" cy="6737684"/>
          </a:xfrm>
          <a:prstGeom prst="rect">
            <a:avLst/>
          </a:prstGeom>
          <a:noFill/>
          <a:ln>
            <a:noFill/>
          </a:ln>
        </p:spPr>
      </p:pic>
      <p:sp>
        <p:nvSpPr>
          <p:cNvPr id="5" name="Прямоугольник 4">
            <a:extLst>
              <a:ext uri="{FF2B5EF4-FFF2-40B4-BE49-F238E27FC236}">
                <a16:creationId xmlns:a16="http://schemas.microsoft.com/office/drawing/2014/main" id="{05D4B246-46CB-484C-BFD4-359D7D086477}"/>
              </a:ext>
            </a:extLst>
          </p:cNvPr>
          <p:cNvSpPr/>
          <p:nvPr/>
        </p:nvSpPr>
        <p:spPr>
          <a:xfrm>
            <a:off x="4812632" y="0"/>
            <a:ext cx="6096000" cy="6928563"/>
          </a:xfrm>
          <a:prstGeom prst="rect">
            <a:avLst/>
          </a:prstGeom>
        </p:spPr>
        <p:txBody>
          <a:bodyPr>
            <a:spAutoFit/>
          </a:bodyPr>
          <a:lstStyle/>
          <a:p>
            <a:pPr>
              <a:lnSpc>
                <a:spcPts val="2400"/>
              </a:lnSpc>
              <a:spcBef>
                <a:spcPts val="1800"/>
              </a:spcBef>
              <a:spcAft>
                <a:spcPts val="600"/>
              </a:spcAft>
            </a:pPr>
            <a:r>
              <a:rPr lang="ru-RU"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 время оползня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400"/>
              </a:lnSpc>
              <a:spcBef>
                <a:spcPts val="1800"/>
              </a:spcBef>
              <a:spcAft>
                <a:spcPts val="600"/>
              </a:spcAft>
            </a:pPr>
            <a:r>
              <a:rPr lang="ru-RU"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дома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Внесите в дом все вещи со двора или с балкона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сообщите в соответствующие органы и подразделения КЧС!</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отключите электричество, водопровод, подачу газа;</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удалите из дома легковоспламеняющиеся и ядовитые вещества;</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уйдите в безопасное место;</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Плотно закройте двери, окна, вентиляционные отверстия.</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ограничьте доступ людей в зону риска.</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Выполняйте команды спасателей</a:t>
            </a:r>
            <a:endParaRPr lang="ru-RU"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495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3572F8F-4C61-41D4-ADA2-E49211E1A3B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12632" cy="6737684"/>
          </a:xfrm>
          <a:prstGeom prst="rect">
            <a:avLst/>
          </a:prstGeom>
          <a:noFill/>
          <a:ln>
            <a:noFill/>
          </a:ln>
        </p:spPr>
      </p:pic>
      <p:sp>
        <p:nvSpPr>
          <p:cNvPr id="3" name="Прямоугольник 2">
            <a:extLst>
              <a:ext uri="{FF2B5EF4-FFF2-40B4-BE49-F238E27FC236}">
                <a16:creationId xmlns:a16="http://schemas.microsoft.com/office/drawing/2014/main" id="{71428A9A-CCD6-435F-8E8A-76B65931F6F5}"/>
              </a:ext>
            </a:extLst>
          </p:cNvPr>
          <p:cNvSpPr/>
          <p:nvPr/>
        </p:nvSpPr>
        <p:spPr>
          <a:xfrm>
            <a:off x="4957011" y="0"/>
            <a:ext cx="6096000" cy="6141874"/>
          </a:xfrm>
          <a:prstGeom prst="rect">
            <a:avLst/>
          </a:prstGeom>
        </p:spPr>
        <p:txBody>
          <a:bodyPr>
            <a:spAutoFit/>
          </a:bodyPr>
          <a:lstStyle/>
          <a:p>
            <a:pPr>
              <a:lnSpc>
                <a:spcPct val="107000"/>
              </a:lnSpc>
              <a:spcAft>
                <a:spcPts val="800"/>
              </a:spcAft>
            </a:pPr>
            <a:r>
              <a:rPr lang="ru-RU"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вне дома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latin typeface="Times New Roman" panose="02020603050405020304" pitchFamily="18" charset="0"/>
                <a:ea typeface="Calibri" panose="020F0502020204030204" pitchFamily="34" charset="0"/>
                <a:cs typeface="Times New Roman" panose="02020603050405020304" pitchFamily="18" charset="0"/>
              </a:rPr>
              <a:t>В посёлке или городе двигайтесь не в противоположную сторону от потока, а вбок.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latin typeface="Times New Roman" panose="02020603050405020304" pitchFamily="18" charset="0"/>
                <a:ea typeface="Calibri" panose="020F0502020204030204" pitchFamily="34" charset="0"/>
                <a:cs typeface="Times New Roman" panose="02020603050405020304" pitchFamily="18" charset="0"/>
              </a:rPr>
              <a:t>Сообщите о приближающемся бедствии соседям.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latin typeface="Times New Roman" panose="02020603050405020304" pitchFamily="18" charset="0"/>
                <a:ea typeface="Calibri" panose="020F0502020204030204" pitchFamily="34" charset="0"/>
                <a:cs typeface="Times New Roman" panose="02020603050405020304" pitchFamily="18" charset="0"/>
              </a:rPr>
              <a:t>В горах срочно уходите с линии движения селя или оползня.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Нельзя укрываться в долинах и ущельях</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Что делать, когда оползень, сель или обвал закончится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вы хорошо себя чувствуете, помогите с поиску пострадавших и разбору завалов.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вы сами пострадали, обратитесь за помощью.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входите в дом, пока его не осмотрят специалисты.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Продолжайте следить за информацией от экстренных служб.</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786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звучены подробности смертельного схода сели в Приморье | 17.07.2022 |  Владивосток - БезФормата">
            <a:extLst>
              <a:ext uri="{FF2B5EF4-FFF2-40B4-BE49-F238E27FC236}">
                <a16:creationId xmlns:a16="http://schemas.microsoft.com/office/drawing/2014/main" id="{FDDF772D-C31E-4B3E-9B95-CF304918F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42075"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98EB13EF-1114-4132-B087-41C80EA3A704}"/>
              </a:ext>
            </a:extLst>
          </p:cNvPr>
          <p:cNvSpPr/>
          <p:nvPr/>
        </p:nvSpPr>
        <p:spPr>
          <a:xfrm>
            <a:off x="6442075" y="0"/>
            <a:ext cx="5621588" cy="5891998"/>
          </a:xfrm>
          <a:prstGeom prst="rect">
            <a:avLst/>
          </a:prstGeom>
        </p:spPr>
        <p:txBody>
          <a:bodyPr wrap="square">
            <a:spAutoFit/>
          </a:bodyPr>
          <a:lstStyle/>
          <a:p>
            <a:pPr>
              <a:lnSpc>
                <a:spcPts val="2400"/>
              </a:lnSpc>
              <a:spcBef>
                <a:spcPts val="1800"/>
              </a:spcBef>
              <a:spcAft>
                <a:spcPts val="600"/>
              </a:spcAft>
            </a:pPr>
            <a:r>
              <a:rPr lang="ru-RU"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дома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Внесите в дом все вещи со двора или с балкона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сообщите в соответствующие органы и подразделения КЧС!</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отключите электричество, водопровод, подачу газа;</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удалите из дома легковоспламеняющиеся и ядовитые вещества;</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уйдите в безопасное место;</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Плотно закройте двери, окна, вентиляционные отверстия.</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ограничьте доступ людей в зону риска.</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сбросьте с себя тяжелую одежду и обувь, оказавшись в воде;</a:t>
            </a:r>
          </a:p>
          <a:p>
            <a:pPr marL="342900" lvl="0" indent="-342900">
              <a:lnSpc>
                <a:spcPct val="107000"/>
              </a:lnSpc>
              <a:spcAft>
                <a:spcPts val="800"/>
              </a:spcAft>
              <a:buSzPts val="1000"/>
              <a:buFont typeface="Symbol" panose="05050102010706020507" pitchFamily="18" charset="2"/>
              <a:buChar char=""/>
              <a:tabLst>
                <a:tab pos="457200" algn="l"/>
              </a:tabLs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Выполняйте команды спасателей</a:t>
            </a:r>
            <a:endParaRPr lang="ru-R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8147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Озвучены подробности смертельного схода сели в Приморье | 17.07.2022 |  Владивосток - БезФормата">
            <a:extLst>
              <a:ext uri="{FF2B5EF4-FFF2-40B4-BE49-F238E27FC236}">
                <a16:creationId xmlns:a16="http://schemas.microsoft.com/office/drawing/2014/main" id="{83058C36-1CBE-49C8-9A6C-3AF7AAEA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42075"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8C004561-5D55-4432-9C52-E314E6C297F1}"/>
              </a:ext>
            </a:extLst>
          </p:cNvPr>
          <p:cNvSpPr/>
          <p:nvPr/>
        </p:nvSpPr>
        <p:spPr>
          <a:xfrm>
            <a:off x="6442075" y="0"/>
            <a:ext cx="5749925" cy="6779548"/>
          </a:xfrm>
          <a:prstGeom prst="rect">
            <a:avLst/>
          </a:prstGeom>
        </p:spPr>
        <p:txBody>
          <a:bodyPr wrap="square">
            <a:spAutoFit/>
          </a:bodyPr>
          <a:lstStyle/>
          <a:p>
            <a:pPr>
              <a:lnSpc>
                <a:spcPct val="107000"/>
              </a:lnSpc>
              <a:spcAft>
                <a:spcPts val="800"/>
              </a:spcAft>
            </a:pPr>
            <a:r>
              <a:rPr lang="ru-RU"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Если вы вне дома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latin typeface="Times New Roman" panose="02020603050405020304" pitchFamily="18" charset="0"/>
                <a:ea typeface="Calibri" panose="020F0502020204030204" pitchFamily="34" charset="0"/>
                <a:cs typeface="Times New Roman" panose="02020603050405020304" pitchFamily="18" charset="0"/>
              </a:rPr>
              <a:t>В посёлке или городе двигайтесь не в противоположную сторону от потока, а вбок.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latin typeface="Times New Roman" panose="02020603050405020304" pitchFamily="18" charset="0"/>
                <a:ea typeface="Calibri" panose="020F0502020204030204" pitchFamily="34" charset="0"/>
                <a:cs typeface="Times New Roman" panose="02020603050405020304" pitchFamily="18" charset="0"/>
              </a:rPr>
              <a:t>Сообщите о приближающемся бедствии соседям.</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latin typeface="Times New Roman" panose="02020603050405020304" pitchFamily="18" charset="0"/>
                <a:ea typeface="Calibri" panose="020F0502020204030204" pitchFamily="34" charset="0"/>
                <a:cs typeface="Times New Roman" panose="02020603050405020304" pitchFamily="18" charset="0"/>
              </a:rPr>
              <a:t>В горах срочно уходите с линии движения селя или оползня.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Нельзя укрываться в долинах и ущельях.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сбросьте с себя тяжелую одежду и обувь, оказавшись в воде;ла селевого потока.</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Что делать, когда  сель  закончится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вы хорошо себя чувствуете, помогите с поиску пострадавших и разбору завалов.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Если вы сами пострадали, обратитесь за помощью.</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входите в дом, пока его не осмотрят специалисты.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Продолжайте следить за информацией от экстренных служб.</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g-Cyrl-TJ" sz="14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442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286000" y="441326"/>
            <a:ext cx="8153400" cy="790575"/>
          </a:xfrm>
        </p:spPr>
        <p:txBody>
          <a:bodyPr>
            <a:normAutofit/>
          </a:bodyPr>
          <a:lstStyle/>
          <a:p>
            <a:pPr algn="ctr">
              <a:buFontTx/>
              <a:buNone/>
              <a:defRPr/>
            </a:pPr>
            <a:r>
              <a:rPr lang="ru-RU" sz="4400" b="1" dirty="0">
                <a:latin typeface="+mj-lt"/>
              </a:rPr>
              <a:t>Вопросы</a:t>
            </a:r>
            <a:r>
              <a:rPr lang="en-US" sz="4400" b="1" dirty="0">
                <a:latin typeface="+mj-lt"/>
              </a:rPr>
              <a:t>? </a:t>
            </a:r>
          </a:p>
        </p:txBody>
      </p:sp>
      <p:pic>
        <p:nvPicPr>
          <p:cNvPr id="2" name="Picture 1">
            <a:extLst>
              <a:ext uri="{FF2B5EF4-FFF2-40B4-BE49-F238E27FC236}">
                <a16:creationId xmlns:a16="http://schemas.microsoft.com/office/drawing/2014/main" id="{212834EC-A3DF-4443-774D-DD4D0E13BD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221" y="1744579"/>
            <a:ext cx="4740442" cy="4740442"/>
          </a:xfrm>
          <a:prstGeom prst="rect">
            <a:avLst/>
          </a:prstGeom>
        </p:spPr>
      </p:pic>
      <p:sp>
        <p:nvSpPr>
          <p:cNvPr id="3" name="Slide Number Placeholder 2">
            <a:extLst>
              <a:ext uri="{FF2B5EF4-FFF2-40B4-BE49-F238E27FC236}">
                <a16:creationId xmlns:a16="http://schemas.microsoft.com/office/drawing/2014/main" id="{8D5F323C-B946-CC8D-A519-124246BF527F}"/>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34</a:t>
            </a:fld>
            <a:endParaRPr lang="en-US"/>
          </a:p>
        </p:txBody>
      </p:sp>
    </p:spTree>
    <p:extLst>
      <p:ext uri="{BB962C8B-B14F-4D97-AF65-F5344CB8AC3E}">
        <p14:creationId xmlns:p14="http://schemas.microsoft.com/office/powerpoint/2010/main" val="12950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514600" y="274638"/>
            <a:ext cx="7696200" cy="939800"/>
          </a:xfrm>
        </p:spPr>
        <p:txBody>
          <a:bodyPr/>
          <a:lstStyle/>
          <a:p>
            <a:r>
              <a:rPr lang="ru-RU" altLang="en-US" dirty="0">
                <a:solidFill>
                  <a:srgbClr val="FF0000"/>
                </a:solidFill>
              </a:rPr>
              <a:t>Личные советы по эвакуации</a:t>
            </a:r>
            <a:endParaRPr lang="en-US" altLang="en-US" sz="3200" b="1" dirty="0">
              <a:solidFill>
                <a:srgbClr val="FF0000"/>
              </a:solidFill>
            </a:endParaRPr>
          </a:p>
        </p:txBody>
      </p:sp>
      <p:sp>
        <p:nvSpPr>
          <p:cNvPr id="41987" name="Content Placeholder 2"/>
          <p:cNvSpPr>
            <a:spLocks noGrp="1"/>
          </p:cNvSpPr>
          <p:nvPr>
            <p:ph idx="1"/>
          </p:nvPr>
        </p:nvSpPr>
        <p:spPr>
          <a:xfrm>
            <a:off x="278674" y="1249362"/>
            <a:ext cx="6274526" cy="5334000"/>
          </a:xfrm>
        </p:spPr>
        <p:txBody>
          <a:bodyPr>
            <a:normAutofit lnSpcReduction="10000"/>
          </a:bodyPr>
          <a:lstStyle/>
          <a:p>
            <a:pPr>
              <a:spcBef>
                <a:spcPts val="400"/>
              </a:spcBef>
            </a:pPr>
            <a:r>
              <a:rPr lang="ru-RU" altLang="en-US" sz="2400" dirty="0"/>
              <a:t>Успокойся; убедиться, что все члены семьи знают план эвакуации (где собираться)</a:t>
            </a:r>
          </a:p>
          <a:p>
            <a:pPr>
              <a:spcBef>
                <a:spcPts val="400"/>
              </a:spcBef>
            </a:pPr>
            <a:r>
              <a:rPr lang="ru-RU" altLang="en-US" sz="2400" dirty="0"/>
              <a:t>Найдите транспортное средство</a:t>
            </a:r>
            <a:endParaRPr lang="en-US" altLang="en-US" sz="2400" dirty="0"/>
          </a:p>
          <a:p>
            <a:pPr>
              <a:spcBef>
                <a:spcPts val="400"/>
              </a:spcBef>
            </a:pPr>
            <a:r>
              <a:rPr lang="ru-RU" altLang="en-US" sz="2400" dirty="0"/>
              <a:t>Проверочный список</a:t>
            </a:r>
            <a:r>
              <a:rPr lang="en-US" altLang="en-US" sz="2400" dirty="0"/>
              <a:t> (</a:t>
            </a:r>
            <a:r>
              <a:rPr lang="ru-RU" altLang="en-US" sz="2400" dirty="0"/>
              <a:t>см.</a:t>
            </a:r>
            <a:r>
              <a:rPr lang="en-US" altLang="en-US" sz="2400" dirty="0"/>
              <a:t> </a:t>
            </a:r>
            <a:r>
              <a:rPr lang="en-US" altLang="en-US" sz="2400" dirty="0">
                <a:hlinkClick r:id="rId3"/>
              </a:rPr>
              <a:t>https://www.ready.gov/sites/default/files/2021-02/ready_checklist.pdf</a:t>
            </a:r>
            <a:r>
              <a:rPr lang="en-US" altLang="en-US" sz="2400" dirty="0"/>
              <a:t>)  </a:t>
            </a:r>
          </a:p>
          <a:p>
            <a:pPr lvl="1">
              <a:spcBef>
                <a:spcPts val="400"/>
              </a:spcBef>
            </a:pPr>
            <a:r>
              <a:rPr lang="ru-RU" altLang="en-US" sz="2000" dirty="0">
                <a:solidFill>
                  <a:srgbClr val="00B0F0"/>
                </a:solidFill>
              </a:rPr>
              <a:t>Возьмите набор на случай ЧС (3-дневный запас еды, воды и одежды)</a:t>
            </a:r>
          </a:p>
          <a:p>
            <a:pPr lvl="1">
              <a:spcBef>
                <a:spcPts val="400"/>
              </a:spcBef>
            </a:pPr>
            <a:r>
              <a:rPr lang="ru-RU" altLang="en-US" sz="2000" dirty="0">
                <a:solidFill>
                  <a:srgbClr val="00B0F0"/>
                </a:solidFill>
              </a:rPr>
              <a:t>Специальные товары для младенцев, пожилых людей и инвалидов</a:t>
            </a:r>
          </a:p>
          <a:p>
            <a:pPr lvl="1">
              <a:spcBef>
                <a:spcPts val="400"/>
              </a:spcBef>
            </a:pPr>
            <a:r>
              <a:rPr lang="ru-RU" altLang="en-US" sz="2000" dirty="0">
                <a:solidFill>
                  <a:srgbClr val="00B0F0"/>
                </a:solidFill>
              </a:rPr>
              <a:t>Деньги, проездные документы (паспорт), устанавливающие личность документы (свидетельство о рождении)</a:t>
            </a:r>
          </a:p>
          <a:p>
            <a:pPr lvl="1">
              <a:spcBef>
                <a:spcPts val="400"/>
              </a:spcBef>
            </a:pPr>
            <a:r>
              <a:rPr lang="ru-RU" altLang="en-US" sz="2000" dirty="0">
                <a:solidFill>
                  <a:srgbClr val="00B0F0"/>
                </a:solidFill>
              </a:rPr>
              <a:t>Лекарства</a:t>
            </a:r>
          </a:p>
          <a:p>
            <a:pPr lvl="1">
              <a:spcBef>
                <a:spcPts val="400"/>
              </a:spcBef>
            </a:pPr>
            <a:r>
              <a:rPr lang="ru-RU" altLang="en-US" sz="2000" dirty="0">
                <a:solidFill>
                  <a:srgbClr val="00B0F0"/>
                </a:solidFill>
              </a:rPr>
              <a:t>Радио</a:t>
            </a:r>
            <a:r>
              <a:rPr lang="en-US" altLang="en-US" sz="2000" dirty="0">
                <a:solidFill>
                  <a:srgbClr val="00B0F0"/>
                </a:solidFill>
              </a:rPr>
              <a:t> </a:t>
            </a:r>
          </a:p>
          <a:p>
            <a:pPr>
              <a:spcBef>
                <a:spcPts val="400"/>
              </a:spcBef>
            </a:pPr>
            <a:r>
              <a:rPr lang="ru-RU" altLang="en-US" sz="2400" dirty="0"/>
              <a:t>Выключите свет и заприте двери</a:t>
            </a:r>
          </a:p>
          <a:p>
            <a:pPr>
              <a:spcBef>
                <a:spcPts val="400"/>
              </a:spcBef>
            </a:pPr>
            <a:r>
              <a:rPr lang="ru-RU" altLang="en-US" sz="2400" dirty="0"/>
              <a:t>Не забывайте о домашних животных</a:t>
            </a:r>
            <a:endParaRPr lang="en-US" altLang="en-US" sz="2400" dirty="0"/>
          </a:p>
        </p:txBody>
      </p:sp>
      <p:pic>
        <p:nvPicPr>
          <p:cNvPr id="7" name="Picture 6">
            <a:extLst>
              <a:ext uri="{FF2B5EF4-FFF2-40B4-BE49-F238E27FC236}">
                <a16:creationId xmlns:a16="http://schemas.microsoft.com/office/drawing/2014/main" id="{13A95E50-4A69-0B79-A9A7-AC5313180E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50778" y="3805647"/>
            <a:ext cx="3598843" cy="1994053"/>
          </a:xfrm>
          <a:prstGeom prst="rect">
            <a:avLst/>
          </a:prstGeom>
        </p:spPr>
      </p:pic>
      <p:sp>
        <p:nvSpPr>
          <p:cNvPr id="2" name="Slide Number Placeholder 1">
            <a:extLst>
              <a:ext uri="{FF2B5EF4-FFF2-40B4-BE49-F238E27FC236}">
                <a16:creationId xmlns:a16="http://schemas.microsoft.com/office/drawing/2014/main" id="{D500DB93-9CF2-9322-F571-D3105791871D}"/>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35</a:t>
            </a:fld>
            <a:endParaRPr lang="en-US" dirty="0"/>
          </a:p>
        </p:txBody>
      </p:sp>
      <p:pic>
        <p:nvPicPr>
          <p:cNvPr id="6" name="Picture 7" descr="C:\Users\edmund.siekierski\Desktop\Photos\PP6.jpg">
            <a:extLst>
              <a:ext uri="{FF2B5EF4-FFF2-40B4-BE49-F238E27FC236}">
                <a16:creationId xmlns:a16="http://schemas.microsoft.com/office/drawing/2014/main" id="{3710D01E-5E25-4576-B033-680A30D1DDE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86800" y="1262321"/>
            <a:ext cx="2019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895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4600" y="230188"/>
            <a:ext cx="7696200" cy="984250"/>
          </a:xfrm>
        </p:spPr>
        <p:txBody>
          <a:bodyPr>
            <a:normAutofit/>
          </a:bodyPr>
          <a:lstStyle/>
          <a:p>
            <a:r>
              <a:rPr lang="ru-RU" altLang="en-US" b="1" dirty="0">
                <a:solidFill>
                  <a:srgbClr val="FF0000"/>
                </a:solidFill>
                <a:ea typeface="MS PGothic" panose="020B0600070205080204" pitchFamily="34" charset="-128"/>
              </a:rPr>
              <a:t>Угрозы безопасности/мерам предосторожности</a:t>
            </a:r>
            <a:endParaRPr lang="en-US" altLang="en-US" sz="3200" b="1" dirty="0">
              <a:solidFill>
                <a:srgbClr val="FF0000"/>
              </a:solidFill>
              <a:ea typeface="MS PGothic" panose="020B0600070205080204" pitchFamily="34" charset="-128"/>
              <a:cs typeface="Arial" panose="020B0604020202020204" pitchFamily="34" charset="0"/>
            </a:endParaRPr>
          </a:p>
        </p:txBody>
      </p:sp>
      <p:sp>
        <p:nvSpPr>
          <p:cNvPr id="3" name="Content Placeholder 2"/>
          <p:cNvSpPr>
            <a:spLocks noGrp="1"/>
          </p:cNvSpPr>
          <p:nvPr>
            <p:ph idx="1"/>
          </p:nvPr>
        </p:nvSpPr>
        <p:spPr>
          <a:xfrm>
            <a:off x="457200" y="1327150"/>
            <a:ext cx="11551920" cy="5029200"/>
          </a:xfrm>
        </p:spPr>
        <p:txBody>
          <a:bodyPr>
            <a:normAutofit fontScale="92500"/>
          </a:bodyPr>
          <a:lstStyle/>
          <a:p>
            <a:pPr>
              <a:lnSpc>
                <a:spcPct val="170000"/>
              </a:lnSpc>
              <a:defRPr/>
            </a:pPr>
            <a:r>
              <a:rPr lang="ru-RU" sz="2600" dirty="0"/>
              <a:t>Признаки опасности (культурной, политической)</a:t>
            </a:r>
          </a:p>
          <a:p>
            <a:pPr>
              <a:lnSpc>
                <a:spcPct val="170000"/>
              </a:lnSpc>
              <a:defRPr/>
            </a:pPr>
            <a:r>
              <a:rPr lang="ru-RU" sz="2600" dirty="0"/>
              <a:t>Зоны опасности (скопления людей, заминированные участки, границы)</a:t>
            </a:r>
          </a:p>
          <a:p>
            <a:pPr>
              <a:lnSpc>
                <a:spcPct val="170000"/>
              </a:lnSpc>
              <a:defRPr/>
            </a:pPr>
            <a:r>
              <a:rPr lang="ru-RU" sz="2600" dirty="0"/>
              <a:t>Физическая опасность (рост преступной активности, усиление пограничных боев, обстрелы, перестрелки, погодные, РХБЗ, природные и техногенные катастрофы)</a:t>
            </a:r>
          </a:p>
          <a:p>
            <a:pPr>
              <a:lnSpc>
                <a:spcPct val="170000"/>
              </a:lnSpc>
              <a:defRPr/>
            </a:pPr>
            <a:r>
              <a:rPr lang="ru-RU" sz="2600" dirty="0"/>
              <a:t>Медицинские проблемы, угроза инфекций, воздействие опасных веществ</a:t>
            </a:r>
          </a:p>
          <a:p>
            <a:pPr>
              <a:lnSpc>
                <a:spcPct val="170000"/>
              </a:lnSpc>
              <a:defRPr/>
            </a:pPr>
            <a:r>
              <a:rPr lang="en-US" altLang="en-US" sz="2600" dirty="0">
                <a:ea typeface="MS PGothic" panose="020B0600070205080204" pitchFamily="34" charset="-128"/>
              </a:rPr>
              <a:t> </a:t>
            </a:r>
            <a:r>
              <a:rPr lang="ru-RU" altLang="en-US" sz="2600" dirty="0">
                <a:ea typeface="MS PGothic" panose="020B0600070205080204" pitchFamily="34" charset="-128"/>
              </a:rPr>
              <a:t>Борьба с переносчиками инфекций</a:t>
            </a:r>
            <a:endParaRPr lang="ru-RU" sz="2600" dirty="0"/>
          </a:p>
          <a:p>
            <a:pPr>
              <a:lnSpc>
                <a:spcPct val="170000"/>
              </a:lnSpc>
              <a:defRPr/>
            </a:pPr>
            <a:r>
              <a:rPr lang="ru-RU" sz="2600" dirty="0"/>
              <a:t>Воздействия погодных явлений</a:t>
            </a:r>
            <a:endParaRPr lang="en-US" dirty="0"/>
          </a:p>
        </p:txBody>
      </p:sp>
      <p:sp>
        <p:nvSpPr>
          <p:cNvPr id="2" name="Slide Number Placeholder 1">
            <a:extLst>
              <a:ext uri="{FF2B5EF4-FFF2-40B4-BE49-F238E27FC236}">
                <a16:creationId xmlns:a16="http://schemas.microsoft.com/office/drawing/2014/main" id="{902561E1-F664-FEC6-6003-B783ECCEBE49}"/>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36</a:t>
            </a:fld>
            <a:endParaRPr lang="en-US"/>
          </a:p>
        </p:txBody>
      </p:sp>
    </p:spTree>
    <p:extLst>
      <p:ext uri="{BB962C8B-B14F-4D97-AF65-F5344CB8AC3E}">
        <p14:creationId xmlns:p14="http://schemas.microsoft.com/office/powerpoint/2010/main" val="1374899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981200" y="230188"/>
            <a:ext cx="8229600" cy="984250"/>
          </a:xfrm>
          <a:prstGeom prst="rect">
            <a:avLst/>
          </a:prstGeom>
          <a:noFill/>
          <a:ln w="9525">
            <a:noFill/>
            <a:miter lim="800000"/>
            <a:headEnd/>
            <a:tailEnd/>
          </a:ln>
        </p:spPr>
        <p:txBody>
          <a:bodyPr anchor="ctr"/>
          <a:lstStyle/>
          <a:p>
            <a:pPr algn="ctr" eaLnBrk="1" hangingPunct="1">
              <a:defRPr/>
            </a:pPr>
            <a:endParaRPr lang="en-US" sz="1600" b="1">
              <a:solidFill>
                <a:srgbClr val="0000FF"/>
              </a:solidFill>
              <a:latin typeface="+mj-lt"/>
            </a:endParaRPr>
          </a:p>
        </p:txBody>
      </p:sp>
      <p:sp>
        <p:nvSpPr>
          <p:cNvPr id="2051" name="Rectangle 5"/>
          <p:cNvSpPr>
            <a:spLocks noChangeArrowheads="1"/>
          </p:cNvSpPr>
          <p:nvPr/>
        </p:nvSpPr>
        <p:spPr bwMode="auto">
          <a:xfrm>
            <a:off x="1981200" y="1295400"/>
            <a:ext cx="8229600" cy="5257800"/>
          </a:xfrm>
          <a:prstGeom prst="rect">
            <a:avLst/>
          </a:prstGeom>
          <a:noFill/>
          <a:ln w="9525">
            <a:noFill/>
            <a:miter lim="800000"/>
            <a:headEnd/>
            <a:tailEnd/>
          </a:ln>
        </p:spPr>
        <p:txBody>
          <a:bodyPr/>
          <a:lstStyle/>
          <a:p>
            <a:pPr marL="342900" indent="-342900" algn="ctr">
              <a:spcBef>
                <a:spcPct val="20000"/>
              </a:spcBef>
              <a:defRPr/>
            </a:pPr>
            <a:endParaRPr lang="en-US" sz="3200">
              <a:latin typeface="Times New Roman" pitchFamily="18" charset="0"/>
              <a:cs typeface="Times New Roman" pitchFamily="18" charset="0"/>
            </a:endParaRPr>
          </a:p>
          <a:p>
            <a:pPr marL="342900" indent="-342900" algn="ctr">
              <a:spcBef>
                <a:spcPct val="20000"/>
              </a:spcBef>
              <a:defRPr/>
            </a:pPr>
            <a:endParaRPr lang="en-US" sz="3200">
              <a:latin typeface="Times New Roman" pitchFamily="18" charset="0"/>
              <a:cs typeface="Times New Roman" pitchFamily="18" charset="0"/>
            </a:endParaRPr>
          </a:p>
          <a:p>
            <a:pPr marL="342900" indent="-342900" algn="ctr">
              <a:spcBef>
                <a:spcPct val="20000"/>
              </a:spcBef>
              <a:defRPr/>
            </a:pPr>
            <a:endParaRPr lang="en-US" sz="3200" b="1"/>
          </a:p>
          <a:p>
            <a:pPr marL="742950" lvl="1" indent="-285750" algn="ctr">
              <a:spcBef>
                <a:spcPct val="20000"/>
              </a:spcBef>
              <a:defRPr/>
            </a:pPr>
            <a:endParaRPr lang="en-US" sz="2800">
              <a:latin typeface="Times New Roman" pitchFamily="18" charset="0"/>
            </a:endParaRPr>
          </a:p>
          <a:p>
            <a:pPr marL="1600200" lvl="3" indent="-228600" algn="ctr">
              <a:spcBef>
                <a:spcPct val="20000"/>
              </a:spcBef>
              <a:defRPr/>
            </a:pPr>
            <a:r>
              <a:rPr lang="en-US" sz="2000">
                <a:latin typeface="Times New Roman" pitchFamily="18" charset="0"/>
                <a:cs typeface="Times New Roman" pitchFamily="18" charset="0"/>
              </a:rPr>
              <a:t>     </a:t>
            </a:r>
          </a:p>
        </p:txBody>
      </p:sp>
      <p:sp>
        <p:nvSpPr>
          <p:cNvPr id="4102"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79F00EB-8151-F64B-BECC-5D25CBCBF1B1}" type="slidenum">
              <a:rPr lang="en-US" altLang="en-US" sz="1400"/>
              <a:pPr>
                <a:spcBef>
                  <a:spcPct val="0"/>
                </a:spcBef>
                <a:buFontTx/>
                <a:buNone/>
              </a:pPr>
              <a:t>37</a:t>
            </a:fld>
            <a:endParaRPr lang="en-US" altLang="en-US" sz="1400"/>
          </a:p>
        </p:txBody>
      </p:sp>
      <p:sp>
        <p:nvSpPr>
          <p:cNvPr id="12" name="Rectangle 2"/>
          <p:cNvSpPr txBox="1">
            <a:spLocks noChangeArrowheads="1"/>
          </p:cNvSpPr>
          <p:nvPr/>
        </p:nvSpPr>
        <p:spPr bwMode="auto">
          <a:xfrm>
            <a:off x="1255295" y="94917"/>
            <a:ext cx="769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4000" b="1" spc="50" dirty="0">
                <a:ln w="13335" cmpd="sng">
                  <a:noFill/>
                  <a:prstDash val="solid"/>
                </a:ln>
                <a:solidFill>
                  <a:srgbClr val="0000FF"/>
                </a:solidFill>
                <a:latin typeface="Arial" charset="0"/>
                <a:cs typeface="Arial" panose="020B0604020202020204" pitchFamily="34" charset="0"/>
              </a:rPr>
              <a:t>Не делайте</a:t>
            </a:r>
            <a:r>
              <a:rPr lang="en-US" sz="4000" b="1" spc="50" dirty="0">
                <a:ln w="13335" cmpd="sng">
                  <a:noFill/>
                  <a:prstDash val="solid"/>
                </a:ln>
                <a:solidFill>
                  <a:srgbClr val="0000FF"/>
                </a:solidFill>
                <a:latin typeface="Arial" charset="0"/>
                <a:cs typeface="Arial" panose="020B0604020202020204" pitchFamily="34" charset="0"/>
              </a:rPr>
              <a:t> …</a:t>
            </a:r>
            <a:endParaRPr lang="en-US" sz="3600" b="1" kern="0" dirty="0">
              <a:solidFill>
                <a:srgbClr val="0000FF"/>
              </a:solidFill>
            </a:endParaRPr>
          </a:p>
        </p:txBody>
      </p:sp>
      <p:sp>
        <p:nvSpPr>
          <p:cNvPr id="14" name="Rectangle 3"/>
          <p:cNvSpPr txBox="1">
            <a:spLocks noChangeArrowheads="1"/>
          </p:cNvSpPr>
          <p:nvPr/>
        </p:nvSpPr>
        <p:spPr bwMode="auto">
          <a:xfrm>
            <a:off x="1981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eaLnBrk="1" hangingPunct="1">
              <a:buFont typeface="Arial" panose="020B0604020202020204" pitchFamily="34" charset="0"/>
              <a:buChar char="•"/>
            </a:pPr>
            <a:endParaRPr lang="en-US" sz="2800" kern="0">
              <a:solidFill>
                <a:srgbClr val="0000FF"/>
              </a:solidFill>
            </a:endParaRPr>
          </a:p>
        </p:txBody>
      </p:sp>
      <p:sp>
        <p:nvSpPr>
          <p:cNvPr id="10" name="Content Placeholder 9"/>
          <p:cNvSpPr txBox="1">
            <a:spLocks/>
          </p:cNvSpPr>
          <p:nvPr/>
        </p:nvSpPr>
        <p:spPr>
          <a:xfrm>
            <a:off x="2073276" y="1463676"/>
            <a:ext cx="8137525" cy="475456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rgbClr val="0000FF"/>
              </a:buClr>
              <a:buFont typeface="Arial" pitchFamily="34" charset="0"/>
              <a:buChar char="•"/>
              <a:defRPr sz="2400" kern="1200">
                <a:solidFill>
                  <a:srgbClr val="0000FF"/>
                </a:solidFill>
                <a:latin typeface="+mn-lt"/>
                <a:ea typeface="+mn-ea"/>
                <a:cs typeface="+mn-cs"/>
              </a:defRPr>
            </a:lvl1pPr>
            <a:lvl2pPr marL="548640" indent="-18288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2pPr>
            <a:lvl3pPr marL="914400" indent="-22860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3pPr>
            <a:lvl4pPr marL="1188720" indent="-228600" algn="l" defTabSz="914400" rtl="0" eaLnBrk="1" latinLnBrk="0" hangingPunct="1">
              <a:spcBef>
                <a:spcPct val="20000"/>
              </a:spcBef>
              <a:buClr>
                <a:srgbClr val="0000FF"/>
              </a:buClr>
              <a:buFont typeface="Arial" pitchFamily="34" charset="0"/>
              <a:buChar char="•"/>
              <a:defRPr sz="1800" kern="1200">
                <a:solidFill>
                  <a:srgbClr val="0000FF"/>
                </a:solidFill>
                <a:latin typeface="+mn-lt"/>
                <a:ea typeface="+mn-ea"/>
                <a:cs typeface="+mn-cs"/>
              </a:defRPr>
            </a:lvl4pPr>
            <a:lvl5pPr marL="1463040" indent="-228600" algn="l" defTabSz="914400" rtl="0" eaLnBrk="1" latinLnBrk="0" hangingPunct="1">
              <a:spcBef>
                <a:spcPct val="20000"/>
              </a:spcBef>
              <a:buClr>
                <a:srgbClr val="0000FF"/>
              </a:buClr>
              <a:buFont typeface="Arial" pitchFamily="34" charset="0"/>
              <a:buChar char="•"/>
              <a:defRPr sz="1600" kern="1200" baseline="0">
                <a:solidFill>
                  <a:srgbClr val="0000FF"/>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3050" indent="-273050">
              <a:lnSpc>
                <a:spcPct val="150000"/>
              </a:lnSpc>
              <a:defRPr/>
            </a:pPr>
            <a:endParaRPr lang="en-US">
              <a:latin typeface="Tw Cen MT"/>
            </a:endParaRPr>
          </a:p>
        </p:txBody>
      </p:sp>
      <p:sp>
        <p:nvSpPr>
          <p:cNvPr id="11" name="Rectangle 3"/>
          <p:cNvSpPr txBox="1">
            <a:spLocks noChangeArrowheads="1"/>
          </p:cNvSpPr>
          <p:nvPr/>
        </p:nvSpPr>
        <p:spPr>
          <a:xfrm>
            <a:off x="721895" y="1177592"/>
            <a:ext cx="10940716" cy="381150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rgbClr val="0000FF"/>
              </a:buClr>
              <a:buFont typeface="Arial" pitchFamily="34" charset="0"/>
              <a:buChar char="•"/>
              <a:defRPr sz="2400" kern="1200">
                <a:solidFill>
                  <a:srgbClr val="0000FF"/>
                </a:solidFill>
                <a:latin typeface="+mn-lt"/>
                <a:ea typeface="+mn-ea"/>
                <a:cs typeface="+mn-cs"/>
              </a:defRPr>
            </a:lvl1pPr>
            <a:lvl2pPr marL="548640" indent="-18288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2pPr>
            <a:lvl3pPr marL="914400" indent="-22860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3pPr>
            <a:lvl4pPr marL="1188720" indent="-228600" algn="l" defTabSz="914400" rtl="0" eaLnBrk="1" latinLnBrk="0" hangingPunct="1">
              <a:spcBef>
                <a:spcPct val="20000"/>
              </a:spcBef>
              <a:buClr>
                <a:srgbClr val="0000FF"/>
              </a:buClr>
              <a:buFont typeface="Arial" pitchFamily="34" charset="0"/>
              <a:buChar char="•"/>
              <a:defRPr sz="1800" kern="1200">
                <a:solidFill>
                  <a:srgbClr val="0000FF"/>
                </a:solidFill>
                <a:latin typeface="+mn-lt"/>
                <a:ea typeface="+mn-ea"/>
                <a:cs typeface="+mn-cs"/>
              </a:defRPr>
            </a:lvl4pPr>
            <a:lvl5pPr marL="1463040" indent="-228600" algn="l" defTabSz="914400" rtl="0" eaLnBrk="1" latinLnBrk="0" hangingPunct="1">
              <a:spcBef>
                <a:spcPct val="20000"/>
              </a:spcBef>
              <a:buClr>
                <a:srgbClr val="0000FF"/>
              </a:buClr>
              <a:buFont typeface="Arial" pitchFamily="34" charset="0"/>
              <a:buChar char="•"/>
              <a:defRPr sz="1600" kern="1200" baseline="0">
                <a:solidFill>
                  <a:srgbClr val="0000FF"/>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3050" indent="-273050">
              <a:buClrTx/>
            </a:pPr>
            <a:r>
              <a:rPr lang="ru-RU" sz="2800" dirty="0">
                <a:solidFill>
                  <a:schemeClr val="tx1"/>
                </a:solidFill>
                <a:latin typeface="Arial" charset="0"/>
                <a:cs typeface="Arial" charset="0"/>
                <a:sym typeface="Symbol" pitchFamily="18" charset="2"/>
              </a:rPr>
              <a:t>Дайте простые заверения, такие как «все будет хорошо» ( спокойствие)</a:t>
            </a:r>
          </a:p>
          <a:p>
            <a:pPr marL="273050" indent="-273050">
              <a:buClrTx/>
            </a:pPr>
            <a:r>
              <a:rPr lang="ru-RU" sz="2800" dirty="0">
                <a:solidFill>
                  <a:schemeClr val="tx1"/>
                </a:solidFill>
                <a:latin typeface="Arial" charset="0"/>
                <a:cs typeface="Arial" charset="0"/>
                <a:sym typeface="Symbol" pitchFamily="18" charset="2"/>
              </a:rPr>
              <a:t>Расскажите, что, по вашему мнению, должны были чувствовать жертвы, как они должны были действовать (самоэффективность)</a:t>
            </a:r>
            <a:endParaRPr lang="en-US" sz="2800" dirty="0">
              <a:solidFill>
                <a:schemeClr val="tx1"/>
              </a:solidFill>
              <a:latin typeface="Arial" charset="0"/>
              <a:cs typeface="Arial" charset="0"/>
              <a:sym typeface="Symbol" pitchFamily="18" charset="2"/>
            </a:endParaRPr>
          </a:p>
        </p:txBody>
      </p:sp>
      <p:pic>
        <p:nvPicPr>
          <p:cNvPr id="2" name="Picture 1">
            <a:extLst>
              <a:ext uri="{FF2B5EF4-FFF2-40B4-BE49-F238E27FC236}">
                <a16:creationId xmlns:a16="http://schemas.microsoft.com/office/drawing/2014/main" id="{34E8A115-FEBD-D156-682E-9B6B43C13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1" y="4267200"/>
            <a:ext cx="2028825" cy="2426502"/>
          </a:xfrm>
          <a:prstGeom prst="rect">
            <a:avLst/>
          </a:prstGeom>
        </p:spPr>
      </p:pic>
    </p:spTree>
    <p:extLst>
      <p:ext uri="{BB962C8B-B14F-4D97-AF65-F5344CB8AC3E}">
        <p14:creationId xmlns:p14="http://schemas.microsoft.com/office/powerpoint/2010/main" val="88955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1981200" y="230188"/>
            <a:ext cx="8229600" cy="984250"/>
          </a:xfrm>
          <a:prstGeom prst="rect">
            <a:avLst/>
          </a:prstGeom>
          <a:noFill/>
          <a:ln w="9525">
            <a:noFill/>
            <a:miter lim="800000"/>
            <a:headEnd/>
            <a:tailEnd/>
          </a:ln>
        </p:spPr>
        <p:txBody>
          <a:bodyPr anchor="ctr"/>
          <a:lstStyle/>
          <a:p>
            <a:pPr algn="ctr" eaLnBrk="1" hangingPunct="1">
              <a:defRPr/>
            </a:pPr>
            <a:endParaRPr lang="en-US" sz="1600" b="1">
              <a:solidFill>
                <a:srgbClr val="0000FF"/>
              </a:solidFill>
              <a:latin typeface="+mj-lt"/>
            </a:endParaRPr>
          </a:p>
        </p:txBody>
      </p:sp>
      <p:sp>
        <p:nvSpPr>
          <p:cNvPr id="2051" name="Rectangle 5"/>
          <p:cNvSpPr>
            <a:spLocks noChangeArrowheads="1"/>
          </p:cNvSpPr>
          <p:nvPr/>
        </p:nvSpPr>
        <p:spPr bwMode="auto">
          <a:xfrm>
            <a:off x="1981200" y="1295400"/>
            <a:ext cx="8229600" cy="5257800"/>
          </a:xfrm>
          <a:prstGeom prst="rect">
            <a:avLst/>
          </a:prstGeom>
          <a:noFill/>
          <a:ln w="9525">
            <a:noFill/>
            <a:miter lim="800000"/>
            <a:headEnd/>
            <a:tailEnd/>
          </a:ln>
        </p:spPr>
        <p:txBody>
          <a:bodyPr/>
          <a:lstStyle/>
          <a:p>
            <a:pPr marL="342900" indent="-342900" algn="ctr">
              <a:spcBef>
                <a:spcPct val="20000"/>
              </a:spcBef>
              <a:defRPr/>
            </a:pPr>
            <a:endParaRPr lang="en-US" sz="3200">
              <a:latin typeface="Times New Roman" pitchFamily="18" charset="0"/>
              <a:cs typeface="Times New Roman" pitchFamily="18" charset="0"/>
            </a:endParaRPr>
          </a:p>
          <a:p>
            <a:pPr marL="342900" indent="-342900" algn="ctr">
              <a:spcBef>
                <a:spcPct val="20000"/>
              </a:spcBef>
              <a:defRPr/>
            </a:pPr>
            <a:endParaRPr lang="en-US" sz="3200">
              <a:latin typeface="Times New Roman" pitchFamily="18" charset="0"/>
              <a:cs typeface="Times New Roman" pitchFamily="18" charset="0"/>
            </a:endParaRPr>
          </a:p>
          <a:p>
            <a:pPr marL="342900" indent="-342900" algn="ctr">
              <a:spcBef>
                <a:spcPct val="20000"/>
              </a:spcBef>
              <a:defRPr/>
            </a:pPr>
            <a:endParaRPr lang="en-US" sz="3200" b="1"/>
          </a:p>
          <a:p>
            <a:pPr marL="742950" lvl="1" indent="-285750" algn="ctr">
              <a:spcBef>
                <a:spcPct val="20000"/>
              </a:spcBef>
              <a:defRPr/>
            </a:pPr>
            <a:endParaRPr lang="en-US" sz="2800">
              <a:latin typeface="Times New Roman" pitchFamily="18" charset="0"/>
            </a:endParaRPr>
          </a:p>
          <a:p>
            <a:pPr marL="1600200" lvl="3" indent="-228600" algn="ctr">
              <a:spcBef>
                <a:spcPct val="20000"/>
              </a:spcBef>
              <a:defRPr/>
            </a:pPr>
            <a:r>
              <a:rPr lang="en-US" sz="2000">
                <a:latin typeface="Times New Roman" pitchFamily="18" charset="0"/>
                <a:cs typeface="Times New Roman" pitchFamily="18" charset="0"/>
              </a:rPr>
              <a:t>     </a:t>
            </a:r>
          </a:p>
        </p:txBody>
      </p:sp>
      <p:sp>
        <p:nvSpPr>
          <p:cNvPr id="4102"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79F00EB-8151-F64B-BECC-5D25CBCBF1B1}" type="slidenum">
              <a:rPr lang="en-US" altLang="en-US" sz="1400"/>
              <a:pPr>
                <a:spcBef>
                  <a:spcPct val="0"/>
                </a:spcBef>
                <a:buFontTx/>
                <a:buNone/>
              </a:pPr>
              <a:t>38</a:t>
            </a:fld>
            <a:endParaRPr lang="en-US" altLang="en-US" sz="1400"/>
          </a:p>
        </p:txBody>
      </p:sp>
      <p:sp>
        <p:nvSpPr>
          <p:cNvPr id="12" name="Rectangle 2"/>
          <p:cNvSpPr txBox="1">
            <a:spLocks noChangeArrowheads="1"/>
          </p:cNvSpPr>
          <p:nvPr/>
        </p:nvSpPr>
        <p:spPr bwMode="auto">
          <a:xfrm>
            <a:off x="2027238" y="-4887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ru-RU" sz="3600" b="1" spc="50" dirty="0">
                <a:ln w="13335" cmpd="sng">
                  <a:noFill/>
                  <a:prstDash val="solid"/>
                </a:ln>
                <a:solidFill>
                  <a:srgbClr val="0000FF"/>
                </a:solidFill>
                <a:latin typeface="Arial" charset="0"/>
                <a:cs typeface="Arial" panose="020B0604020202020204" pitchFamily="34" charset="0"/>
              </a:rPr>
              <a:t>Не делайте</a:t>
            </a:r>
            <a:r>
              <a:rPr lang="en-US" sz="3600" b="1" spc="50" dirty="0">
                <a:ln w="13335" cmpd="sng">
                  <a:noFill/>
                  <a:prstDash val="solid"/>
                </a:ln>
                <a:solidFill>
                  <a:srgbClr val="0000FF"/>
                </a:solidFill>
                <a:latin typeface="Arial" charset="0"/>
                <a:cs typeface="Arial" panose="020B0604020202020204" pitchFamily="34" charset="0"/>
              </a:rPr>
              <a:t> …</a:t>
            </a:r>
            <a:endParaRPr lang="en-US" sz="3200" b="1" kern="0" dirty="0">
              <a:solidFill>
                <a:srgbClr val="0000FF"/>
              </a:solidFill>
            </a:endParaRPr>
          </a:p>
        </p:txBody>
      </p:sp>
      <p:sp>
        <p:nvSpPr>
          <p:cNvPr id="14" name="Rectangle 3"/>
          <p:cNvSpPr txBox="1">
            <a:spLocks noChangeArrowheads="1"/>
          </p:cNvSpPr>
          <p:nvPr/>
        </p:nvSpPr>
        <p:spPr bwMode="auto">
          <a:xfrm>
            <a:off x="1981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eaLnBrk="1" hangingPunct="1">
              <a:buFont typeface="Arial" panose="020B0604020202020204" pitchFamily="34" charset="0"/>
              <a:buChar char="•"/>
            </a:pPr>
            <a:endParaRPr lang="en-US" sz="2800" kern="0">
              <a:solidFill>
                <a:srgbClr val="0000FF"/>
              </a:solidFill>
            </a:endParaRPr>
          </a:p>
        </p:txBody>
      </p:sp>
      <p:sp>
        <p:nvSpPr>
          <p:cNvPr id="10" name="Content Placeholder 9"/>
          <p:cNvSpPr txBox="1">
            <a:spLocks/>
          </p:cNvSpPr>
          <p:nvPr/>
        </p:nvSpPr>
        <p:spPr>
          <a:xfrm>
            <a:off x="2073276" y="1463676"/>
            <a:ext cx="8137525" cy="475456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rgbClr val="0000FF"/>
              </a:buClr>
              <a:buFont typeface="Arial" pitchFamily="34" charset="0"/>
              <a:buChar char="•"/>
              <a:defRPr sz="2400" kern="1200">
                <a:solidFill>
                  <a:srgbClr val="0000FF"/>
                </a:solidFill>
                <a:latin typeface="+mn-lt"/>
                <a:ea typeface="+mn-ea"/>
                <a:cs typeface="+mn-cs"/>
              </a:defRPr>
            </a:lvl1pPr>
            <a:lvl2pPr marL="548640" indent="-18288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2pPr>
            <a:lvl3pPr marL="914400" indent="-22860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3pPr>
            <a:lvl4pPr marL="1188720" indent="-228600" algn="l" defTabSz="914400" rtl="0" eaLnBrk="1" latinLnBrk="0" hangingPunct="1">
              <a:spcBef>
                <a:spcPct val="20000"/>
              </a:spcBef>
              <a:buClr>
                <a:srgbClr val="0000FF"/>
              </a:buClr>
              <a:buFont typeface="Arial" pitchFamily="34" charset="0"/>
              <a:buChar char="•"/>
              <a:defRPr sz="1800" kern="1200">
                <a:solidFill>
                  <a:srgbClr val="0000FF"/>
                </a:solidFill>
                <a:latin typeface="+mn-lt"/>
                <a:ea typeface="+mn-ea"/>
                <a:cs typeface="+mn-cs"/>
              </a:defRPr>
            </a:lvl4pPr>
            <a:lvl5pPr marL="1463040" indent="-228600" algn="l" defTabSz="914400" rtl="0" eaLnBrk="1" latinLnBrk="0" hangingPunct="1">
              <a:spcBef>
                <a:spcPct val="20000"/>
              </a:spcBef>
              <a:buClr>
                <a:srgbClr val="0000FF"/>
              </a:buClr>
              <a:buFont typeface="Arial" pitchFamily="34" charset="0"/>
              <a:buChar char="•"/>
              <a:defRPr sz="1600" kern="1200" baseline="0">
                <a:solidFill>
                  <a:srgbClr val="0000FF"/>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3050" indent="-273050">
              <a:lnSpc>
                <a:spcPct val="150000"/>
              </a:lnSpc>
              <a:defRPr/>
            </a:pPr>
            <a:endParaRPr lang="en-US">
              <a:latin typeface="Tw Cen MT"/>
            </a:endParaRPr>
          </a:p>
        </p:txBody>
      </p:sp>
      <p:sp>
        <p:nvSpPr>
          <p:cNvPr id="13" name="Rectangle 3"/>
          <p:cNvSpPr txBox="1">
            <a:spLocks noChangeArrowheads="1"/>
          </p:cNvSpPr>
          <p:nvPr/>
        </p:nvSpPr>
        <p:spPr>
          <a:xfrm>
            <a:off x="0" y="876300"/>
            <a:ext cx="12544926" cy="524668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rgbClr val="0000FF"/>
              </a:buClr>
              <a:buFont typeface="Arial" pitchFamily="34" charset="0"/>
              <a:buChar char="•"/>
              <a:defRPr sz="2400" kern="1200">
                <a:solidFill>
                  <a:srgbClr val="0000FF"/>
                </a:solidFill>
                <a:latin typeface="+mn-lt"/>
                <a:ea typeface="+mn-ea"/>
                <a:cs typeface="+mn-cs"/>
              </a:defRPr>
            </a:lvl1pPr>
            <a:lvl2pPr marL="548640" indent="-18288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2pPr>
            <a:lvl3pPr marL="914400" indent="-228600" algn="l" defTabSz="914400" rtl="0" eaLnBrk="1" latinLnBrk="0" hangingPunct="1">
              <a:spcBef>
                <a:spcPct val="20000"/>
              </a:spcBef>
              <a:buClr>
                <a:srgbClr val="0000FF"/>
              </a:buClr>
              <a:buFont typeface="Arial" pitchFamily="34" charset="0"/>
              <a:buChar char="•"/>
              <a:defRPr sz="2000" kern="1200">
                <a:solidFill>
                  <a:srgbClr val="0000FF"/>
                </a:solidFill>
                <a:latin typeface="+mn-lt"/>
                <a:ea typeface="+mn-ea"/>
                <a:cs typeface="+mn-cs"/>
              </a:defRPr>
            </a:lvl3pPr>
            <a:lvl4pPr marL="1188720" indent="-228600" algn="l" defTabSz="914400" rtl="0" eaLnBrk="1" latinLnBrk="0" hangingPunct="1">
              <a:spcBef>
                <a:spcPct val="20000"/>
              </a:spcBef>
              <a:buClr>
                <a:srgbClr val="0000FF"/>
              </a:buClr>
              <a:buFont typeface="Arial" pitchFamily="34" charset="0"/>
              <a:buChar char="•"/>
              <a:defRPr sz="1800" kern="1200">
                <a:solidFill>
                  <a:srgbClr val="0000FF"/>
                </a:solidFill>
                <a:latin typeface="+mn-lt"/>
                <a:ea typeface="+mn-ea"/>
                <a:cs typeface="+mn-cs"/>
              </a:defRPr>
            </a:lvl4pPr>
            <a:lvl5pPr marL="1463040" indent="-228600" algn="l" defTabSz="914400" rtl="0" eaLnBrk="1" latinLnBrk="0" hangingPunct="1">
              <a:spcBef>
                <a:spcPct val="20000"/>
              </a:spcBef>
              <a:buClr>
                <a:srgbClr val="0000FF"/>
              </a:buClr>
              <a:buFont typeface="Arial" pitchFamily="34" charset="0"/>
              <a:buChar char="•"/>
              <a:defRPr sz="1600" kern="1200" baseline="0">
                <a:solidFill>
                  <a:srgbClr val="0000FF"/>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marL="273050" indent="-273050">
              <a:buClrTx/>
            </a:pPr>
            <a:r>
              <a:rPr lang="ru-RU" sz="2800" dirty="0">
                <a:solidFill>
                  <a:schemeClr val="tx1"/>
                </a:solidFill>
                <a:latin typeface="Arial" charset="0"/>
                <a:cs typeface="Arial" charset="0"/>
              </a:rPr>
              <a:t>Дает обещание, которое может не сдержаться (надежда)</a:t>
            </a:r>
          </a:p>
          <a:p>
            <a:pPr marL="273050" indent="-273050">
              <a:buClrTx/>
            </a:pPr>
            <a:endParaRPr lang="ru-RU" sz="2800" dirty="0">
              <a:solidFill>
                <a:schemeClr val="tx1"/>
              </a:solidFill>
              <a:latin typeface="Arial" charset="0"/>
              <a:cs typeface="Arial" charset="0"/>
            </a:endParaRPr>
          </a:p>
          <a:p>
            <a:pPr marL="273050" indent="-273050">
              <a:buClrTx/>
            </a:pPr>
            <a:r>
              <a:rPr lang="ru-RU" sz="2800" dirty="0">
                <a:solidFill>
                  <a:schemeClr val="tx1"/>
                </a:solidFill>
                <a:latin typeface="Arial" charset="0"/>
                <a:cs typeface="Arial" charset="0"/>
              </a:rPr>
              <a:t>Критиковать существующие услуги или деятельность по оказанию помощи перед людьми, нуждающимися в этих услугах ( надежда и спокойствие)</a:t>
            </a:r>
            <a:endParaRPr lang="en-US" sz="2800" dirty="0">
              <a:solidFill>
                <a:schemeClr val="tx1"/>
              </a:solidFill>
              <a:latin typeface="Arial" charset="0"/>
              <a:cs typeface="Arial" charset="0"/>
              <a:sym typeface="Symbol" pitchFamily="18" charset="2"/>
            </a:endParaRPr>
          </a:p>
          <a:p>
            <a:pPr marL="273050" indent="-273050"/>
            <a:endParaRPr lang="en-US" dirty="0">
              <a:solidFill>
                <a:schemeClr val="tx1"/>
              </a:solidFill>
              <a:latin typeface="Arial" charset="0"/>
              <a:cs typeface="Arial" charset="0"/>
            </a:endParaRPr>
          </a:p>
        </p:txBody>
      </p:sp>
      <p:pic>
        <p:nvPicPr>
          <p:cNvPr id="9" name="Picture 13" descr="MCj04099450000[1]">
            <a:extLst>
              <a:ext uri="{FF2B5EF4-FFF2-40B4-BE49-F238E27FC236}">
                <a16:creationId xmlns:a16="http://schemas.microsoft.com/office/drawing/2014/main" id="{10D0D477-097B-45D8-87DF-2E56B30E77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86987" y="3145564"/>
            <a:ext cx="2833688" cy="237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7B52B522-A490-4C10-BBC2-7B66F56DC0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74276" y="3791737"/>
            <a:ext cx="2028825" cy="2426502"/>
          </a:xfrm>
          <a:prstGeom prst="rect">
            <a:avLst/>
          </a:prstGeom>
        </p:spPr>
      </p:pic>
    </p:spTree>
    <p:extLst>
      <p:ext uri="{BB962C8B-B14F-4D97-AF65-F5344CB8AC3E}">
        <p14:creationId xmlns:p14="http://schemas.microsoft.com/office/powerpoint/2010/main" val="2116379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82495" y="197245"/>
            <a:ext cx="9091506" cy="1320800"/>
          </a:xfrm>
        </p:spPr>
        <p:txBody>
          <a:bodyPr>
            <a:noAutofit/>
          </a:bodyPr>
          <a:lstStyle/>
          <a:p>
            <a:r>
              <a:rPr lang="ru-RU" b="1" dirty="0">
                <a:solidFill>
                  <a:schemeClr val="accent3">
                    <a:lumMod val="50000"/>
                  </a:schemeClr>
                </a:solidFill>
              </a:rPr>
              <a:t>Состояние аварийности в республике</a:t>
            </a:r>
            <a:br>
              <a:rPr lang="en-US" b="1" dirty="0">
                <a:solidFill>
                  <a:schemeClr val="accent3">
                    <a:lumMod val="50000"/>
                  </a:schemeClr>
                </a:solidFill>
              </a:rPr>
            </a:br>
            <a:r>
              <a:rPr lang="en-US" b="1" dirty="0">
                <a:solidFill>
                  <a:schemeClr val="accent3">
                    <a:lumMod val="50000"/>
                  </a:schemeClr>
                </a:solidFill>
              </a:rPr>
              <a:t>        </a:t>
            </a:r>
            <a:r>
              <a:rPr lang="ru-RU" b="1" dirty="0">
                <a:solidFill>
                  <a:schemeClr val="accent3">
                    <a:lumMod val="50000"/>
                  </a:schemeClr>
                </a:solidFill>
              </a:rPr>
              <a:t> </a:t>
            </a:r>
            <a:r>
              <a:rPr lang="en-US" b="1" dirty="0">
                <a:solidFill>
                  <a:schemeClr val="accent3">
                    <a:lumMod val="50000"/>
                  </a:schemeClr>
                </a:solidFill>
              </a:rPr>
              <a:t>              </a:t>
            </a:r>
            <a:r>
              <a:rPr lang="ru-RU" b="1" dirty="0">
                <a:solidFill>
                  <a:schemeClr val="accent3">
                    <a:lumMod val="50000"/>
                  </a:schemeClr>
                </a:solidFill>
              </a:rPr>
              <a:t>2020-2022</a:t>
            </a:r>
            <a:endParaRPr lang="ru-RU" b="1" dirty="0"/>
          </a:p>
        </p:txBody>
      </p:sp>
      <p:sp>
        <p:nvSpPr>
          <p:cNvPr id="7" name="Текст 6"/>
          <p:cNvSpPr>
            <a:spLocks noGrp="1"/>
          </p:cNvSpPr>
          <p:nvPr>
            <p:ph type="body" idx="1"/>
          </p:nvPr>
        </p:nvSpPr>
        <p:spPr/>
        <p:txBody>
          <a:bodyPr/>
          <a:lstStyle/>
          <a:p>
            <a:r>
              <a:rPr lang="ru-RU" dirty="0"/>
              <a:t> </a:t>
            </a:r>
          </a:p>
        </p:txBody>
      </p:sp>
      <p:graphicFrame>
        <p:nvGraphicFramePr>
          <p:cNvPr id="13" name="Объект 12"/>
          <p:cNvGraphicFramePr>
            <a:graphicFrameLocks noGrp="1"/>
          </p:cNvGraphicFramePr>
          <p:nvPr>
            <p:ph sz="half" idx="2"/>
          </p:nvPr>
        </p:nvGraphicFramePr>
        <p:xfrm>
          <a:off x="4072358" y="3242364"/>
          <a:ext cx="4184650"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9" name="Текст 8"/>
          <p:cNvSpPr>
            <a:spLocks noGrp="1"/>
          </p:cNvSpPr>
          <p:nvPr>
            <p:ph type="body" sz="quarter" idx="3"/>
          </p:nvPr>
        </p:nvSpPr>
        <p:spPr/>
        <p:txBody>
          <a:bodyPr/>
          <a:lstStyle/>
          <a:p>
            <a:endParaRPr lang="ru-RU" dirty="0"/>
          </a:p>
        </p:txBody>
      </p:sp>
      <p:graphicFrame>
        <p:nvGraphicFramePr>
          <p:cNvPr id="16" name="Объект 15"/>
          <p:cNvGraphicFramePr>
            <a:graphicFrameLocks noGrp="1"/>
          </p:cNvGraphicFramePr>
          <p:nvPr>
            <p:ph sz="quarter" idx="4"/>
          </p:nvPr>
        </p:nvGraphicFramePr>
        <p:xfrm>
          <a:off x="7962221" y="3140636"/>
          <a:ext cx="4186237" cy="3305175"/>
        </p:xfrm>
        <a:graphic>
          <a:graphicData uri="http://schemas.openxmlformats.org/drawingml/2006/chart">
            <c:chart xmlns:c="http://schemas.openxmlformats.org/drawingml/2006/chart" xmlns:r="http://schemas.openxmlformats.org/officeDocument/2006/relationships" r:id="rId3"/>
          </a:graphicData>
        </a:graphic>
      </p:graphicFrame>
      <p:pic>
        <p:nvPicPr>
          <p:cNvPr id="18"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3079" y="197245"/>
            <a:ext cx="2425379" cy="1827498"/>
          </a:xfrm>
          <a:prstGeom prst="rect">
            <a:avLst/>
          </a:prstGeom>
        </p:spPr>
      </p:pic>
      <p:graphicFrame>
        <p:nvGraphicFramePr>
          <p:cNvPr id="19" name="Таблица 18"/>
          <p:cNvGraphicFramePr>
            <a:graphicFrameLocks noGrp="1"/>
          </p:cNvGraphicFramePr>
          <p:nvPr/>
        </p:nvGraphicFramePr>
        <p:xfrm>
          <a:off x="427490" y="1518044"/>
          <a:ext cx="9278213" cy="1587540"/>
        </p:xfrm>
        <a:graphic>
          <a:graphicData uri="http://schemas.openxmlformats.org/drawingml/2006/table">
            <a:tbl>
              <a:tblPr>
                <a:tableStyleId>{5C22544A-7EE6-4342-B048-85BDC9FD1C3A}</a:tableStyleId>
              </a:tblPr>
              <a:tblGrid>
                <a:gridCol w="866746">
                  <a:extLst>
                    <a:ext uri="{9D8B030D-6E8A-4147-A177-3AD203B41FA5}">
                      <a16:colId xmlns:a16="http://schemas.microsoft.com/office/drawing/2014/main" val="4095042758"/>
                    </a:ext>
                  </a:extLst>
                </a:gridCol>
                <a:gridCol w="946814">
                  <a:extLst>
                    <a:ext uri="{9D8B030D-6E8A-4147-A177-3AD203B41FA5}">
                      <a16:colId xmlns:a16="http://schemas.microsoft.com/office/drawing/2014/main" val="4083477373"/>
                    </a:ext>
                  </a:extLst>
                </a:gridCol>
                <a:gridCol w="1158240">
                  <a:extLst>
                    <a:ext uri="{9D8B030D-6E8A-4147-A177-3AD203B41FA5}">
                      <a16:colId xmlns:a16="http://schemas.microsoft.com/office/drawing/2014/main" val="2843265074"/>
                    </a:ext>
                  </a:extLst>
                </a:gridCol>
                <a:gridCol w="975360">
                  <a:extLst>
                    <a:ext uri="{9D8B030D-6E8A-4147-A177-3AD203B41FA5}">
                      <a16:colId xmlns:a16="http://schemas.microsoft.com/office/drawing/2014/main" val="205223973"/>
                    </a:ext>
                  </a:extLst>
                </a:gridCol>
                <a:gridCol w="1005840">
                  <a:extLst>
                    <a:ext uri="{9D8B030D-6E8A-4147-A177-3AD203B41FA5}">
                      <a16:colId xmlns:a16="http://schemas.microsoft.com/office/drawing/2014/main" val="1317338359"/>
                    </a:ext>
                  </a:extLst>
                </a:gridCol>
                <a:gridCol w="990600">
                  <a:extLst>
                    <a:ext uri="{9D8B030D-6E8A-4147-A177-3AD203B41FA5}">
                      <a16:colId xmlns:a16="http://schemas.microsoft.com/office/drawing/2014/main" val="3670959976"/>
                    </a:ext>
                  </a:extLst>
                </a:gridCol>
                <a:gridCol w="960120">
                  <a:extLst>
                    <a:ext uri="{9D8B030D-6E8A-4147-A177-3AD203B41FA5}">
                      <a16:colId xmlns:a16="http://schemas.microsoft.com/office/drawing/2014/main" val="2412970813"/>
                    </a:ext>
                  </a:extLst>
                </a:gridCol>
                <a:gridCol w="1015956">
                  <a:extLst>
                    <a:ext uri="{9D8B030D-6E8A-4147-A177-3AD203B41FA5}">
                      <a16:colId xmlns:a16="http://schemas.microsoft.com/office/drawing/2014/main" val="2623720453"/>
                    </a:ext>
                  </a:extLst>
                </a:gridCol>
                <a:gridCol w="1358537">
                  <a:extLst>
                    <a:ext uri="{9D8B030D-6E8A-4147-A177-3AD203B41FA5}">
                      <a16:colId xmlns:a16="http://schemas.microsoft.com/office/drawing/2014/main" val="2603407221"/>
                    </a:ext>
                  </a:extLst>
                </a:gridCol>
              </a:tblGrid>
              <a:tr h="728767">
                <a:tc gridSpan="3">
                  <a:txBody>
                    <a:bodyPr/>
                    <a:lstStyle/>
                    <a:p>
                      <a:pPr algn="l"/>
                      <a:r>
                        <a:rPr lang="ru-RU" sz="2000" b="1" dirty="0">
                          <a:latin typeface="Times New Roman Tj" panose="02020603050405020304" pitchFamily="18" charset="-52"/>
                        </a:rPr>
                        <a:t>                  ДТП</a:t>
                      </a:r>
                    </a:p>
                  </a:txBody>
                  <a:tcPr marL="68580" marR="68580" marT="0" marB="0"/>
                </a:tc>
                <a:tc hMerge="1">
                  <a:txBody>
                    <a:bodyPr/>
                    <a:lstStyle/>
                    <a:p>
                      <a:pPr algn="ctr"/>
                      <a:endParaRPr lang="ru-RU" sz="2400" dirty="0">
                        <a:latin typeface="Times New Roman Tj" panose="02020603050405020304" pitchFamily="18" charset="-52"/>
                      </a:endParaRPr>
                    </a:p>
                  </a:txBody>
                  <a:tcPr marL="68580" marR="68580" marT="0" marB="0"/>
                </a:tc>
                <a:tc hMerge="1">
                  <a:txBody>
                    <a:bodyPr/>
                    <a:lstStyle/>
                    <a:p>
                      <a:pPr algn="ctr"/>
                      <a:endParaRPr lang="ru-RU" sz="2000" b="1" dirty="0">
                        <a:latin typeface="Times New Roman Tj" panose="02020603050405020304" pitchFamily="18" charset="-52"/>
                      </a:endParaRPr>
                    </a:p>
                  </a:txBody>
                  <a:tcPr marL="68580" marR="68580" marT="0" marB="0">
                    <a:solidFill>
                      <a:schemeClr val="bg2"/>
                    </a:solidFill>
                  </a:tcPr>
                </a:tc>
                <a:tc gridSpan="3">
                  <a:txBody>
                    <a:bodyPr/>
                    <a:lstStyle/>
                    <a:p>
                      <a:pPr algn="ctr"/>
                      <a:r>
                        <a:rPr lang="ru-RU" sz="2000" b="1" dirty="0">
                          <a:latin typeface="Times New Roman Tj" panose="02020603050405020304" pitchFamily="18" charset="-52"/>
                        </a:rPr>
                        <a:t>Погиб</a:t>
                      </a:r>
                    </a:p>
                  </a:txBody>
                  <a:tcPr marL="68580" marR="68580" marT="0" marB="0"/>
                </a:tc>
                <a:tc hMerge="1">
                  <a:txBody>
                    <a:bodyPr/>
                    <a:lstStyle/>
                    <a:p>
                      <a:pPr algn="ctr"/>
                      <a:endParaRPr lang="ru-RU" sz="1800" b="1" dirty="0">
                        <a:latin typeface="Times New Roman Tj" panose="02020603050405020304" pitchFamily="18" charset="-52"/>
                      </a:endParaRPr>
                    </a:p>
                  </a:txBody>
                  <a:tcPr marL="68580" marR="68580" marT="0" marB="0"/>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ru-RU" sz="2000" dirty="0">
                        <a:latin typeface="Times New Roman Tj" panose="02020603050405020304" pitchFamily="18" charset="-52"/>
                      </a:endParaRPr>
                    </a:p>
                  </a:txBody>
                  <a:tcPr marL="68580" marR="68580" marT="0" marB="0">
                    <a:solidFill>
                      <a:schemeClr val="bg1">
                        <a:lumMod val="9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ru-RU" sz="2000" b="1" dirty="0">
                          <a:latin typeface="Times New Roman Tj" panose="02020603050405020304" pitchFamily="18" charset="-52"/>
                        </a:rPr>
                        <a:t>Ранен</a:t>
                      </a:r>
                    </a:p>
                  </a:txBody>
                  <a:tcPr marL="68580" marR="68580" marT="0" marB="0"/>
                </a:tc>
                <a:tc hMerge="1">
                  <a:txBody>
                    <a:bodyPr/>
                    <a:lstStyle/>
                    <a:p>
                      <a:pPr algn="ctr"/>
                      <a:endParaRPr lang="ru-RU" sz="1800" b="1" dirty="0">
                        <a:latin typeface="Times New Roman Tj" panose="02020603050405020304" pitchFamily="18" charset="-52"/>
                      </a:endParaRPr>
                    </a:p>
                  </a:txBody>
                  <a:tcPr marL="68580" marR="68580" marT="0" marB="0"/>
                </a:tc>
                <a:tc hMerge="1">
                  <a:txBody>
                    <a:bodyPr/>
                    <a:lstStyle/>
                    <a:p>
                      <a:endParaRPr lang="ru-RU" sz="2000" dirty="0">
                        <a:latin typeface="Times New Roman Tj" panose="02020603050405020304" pitchFamily="18" charset="-52"/>
                      </a:endParaRPr>
                    </a:p>
                  </a:txBody>
                  <a:tcPr marL="68580" marR="68580" marT="0" marB="0">
                    <a:solidFill>
                      <a:schemeClr val="bg1">
                        <a:lumMod val="95000"/>
                      </a:schemeClr>
                    </a:solidFill>
                  </a:tcPr>
                </a:tc>
                <a:extLst>
                  <a:ext uri="{0D108BD9-81ED-4DB2-BD59-A6C34878D82A}">
                    <a16:rowId xmlns:a16="http://schemas.microsoft.com/office/drawing/2014/main" val="2569906803"/>
                  </a:ext>
                </a:extLst>
              </a:tr>
              <a:tr h="246506">
                <a:tc>
                  <a:txBody>
                    <a:bodyPr/>
                    <a:lstStyle/>
                    <a:p>
                      <a:r>
                        <a:rPr lang="ru-RU" sz="2400" b="1" dirty="0">
                          <a:latin typeface="Times New Roman" panose="02020603050405020304" pitchFamily="18" charset="0"/>
                          <a:cs typeface="Times New Roman" panose="02020603050405020304" pitchFamily="18" charset="0"/>
                        </a:rPr>
                        <a:t>2020</a:t>
                      </a:r>
                    </a:p>
                  </a:txBody>
                  <a:tcPr marL="68580" marR="68580" marT="0" marB="0"/>
                </a:tc>
                <a:tc>
                  <a:txBody>
                    <a:bodyPr/>
                    <a:lstStyle/>
                    <a:p>
                      <a:pPr algn="l" hangingPunct="0">
                        <a:spcAft>
                          <a:spcPts val="0"/>
                        </a:spcAft>
                      </a:pPr>
                      <a:r>
                        <a:rPr lang="ru-RU" sz="2400" b="1" dirty="0">
                          <a:effectLst/>
                          <a:latin typeface="Times New Roman" panose="02020603050405020304" pitchFamily="18" charset="0"/>
                          <a:cs typeface="Times New Roman" panose="02020603050405020304" pitchFamily="18" charset="0"/>
                        </a:rPr>
                        <a:t>2021 </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hangingPunct="0">
                        <a:spcAft>
                          <a:spcPts val="0"/>
                        </a:spcAft>
                      </a:pP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2022</a:t>
                      </a:r>
                    </a:p>
                  </a:txBody>
                  <a:tcPr marL="68580" marR="68580" marT="0" marB="0">
                    <a:solidFill>
                      <a:schemeClr val="bg2"/>
                    </a:solidFill>
                  </a:tcPr>
                </a:tc>
                <a:tc>
                  <a:txBody>
                    <a:bodyPr/>
                    <a:lstStyle/>
                    <a:p>
                      <a:r>
                        <a:rPr lang="ru-RU" sz="2400" b="1" dirty="0">
                          <a:latin typeface="Times New Roman" panose="02020603050405020304" pitchFamily="18" charset="0"/>
                          <a:cs typeface="Times New Roman" panose="02020603050405020304" pitchFamily="18" charset="0"/>
                        </a:rPr>
                        <a:t>2020</a:t>
                      </a:r>
                    </a:p>
                  </a:txBody>
                  <a:tcPr marL="68580" marR="68580" marT="0" marB="0"/>
                </a:tc>
                <a:tc>
                  <a:txBody>
                    <a:bodyPr/>
                    <a:lstStyle/>
                    <a:p>
                      <a:pPr algn="ctr" hangingPunct="0">
                        <a:spcAft>
                          <a:spcPts val="0"/>
                        </a:spcAft>
                      </a:pPr>
                      <a:r>
                        <a:rPr lang="ru-RU" sz="2400" b="1" dirty="0">
                          <a:effectLst/>
                          <a:latin typeface="Times New Roman" panose="02020603050405020304" pitchFamily="18" charset="0"/>
                          <a:cs typeface="Times New Roman" panose="02020603050405020304" pitchFamily="18" charset="0"/>
                        </a:rPr>
                        <a:t>2021 </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hangingPunct="0">
                        <a:spcAft>
                          <a:spcPts val="0"/>
                        </a:spcAft>
                      </a:pP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2022</a:t>
                      </a:r>
                    </a:p>
                  </a:txBody>
                  <a:tcPr marL="68580" marR="68580" marT="0" marB="0">
                    <a:solidFill>
                      <a:schemeClr val="bg1">
                        <a:lumMod val="95000"/>
                      </a:schemeClr>
                    </a:solidFill>
                  </a:tcPr>
                </a:tc>
                <a:tc>
                  <a:txBody>
                    <a:bodyPr/>
                    <a:lstStyle/>
                    <a:p>
                      <a:r>
                        <a:rPr lang="ru-RU" sz="2400" b="1" dirty="0">
                          <a:latin typeface="Times New Roman" panose="02020603050405020304" pitchFamily="18" charset="0"/>
                          <a:cs typeface="Times New Roman" panose="02020603050405020304" pitchFamily="18" charset="0"/>
                        </a:rPr>
                        <a:t>2020</a:t>
                      </a:r>
                    </a:p>
                  </a:txBody>
                  <a:tcPr marL="68580" marR="68580" marT="0" marB="0"/>
                </a:tc>
                <a:tc>
                  <a:txBody>
                    <a:bodyPr/>
                    <a:lstStyle/>
                    <a:p>
                      <a:pPr algn="ctr" hangingPunct="0">
                        <a:spcAft>
                          <a:spcPts val="0"/>
                        </a:spcAft>
                      </a:pPr>
                      <a:r>
                        <a:rPr lang="ru-RU" sz="2400" b="1" dirty="0">
                          <a:effectLst/>
                          <a:latin typeface="Times New Roman" panose="02020603050405020304" pitchFamily="18" charset="0"/>
                          <a:cs typeface="Times New Roman" panose="02020603050405020304" pitchFamily="18" charset="0"/>
                        </a:rPr>
                        <a:t>2021 </a:t>
                      </a:r>
                      <a:endPar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hangingPunct="0">
                        <a:spcAft>
                          <a:spcPts val="0"/>
                        </a:spcAft>
                      </a:pPr>
                      <a:r>
                        <a:rPr lang="ru-RU" sz="2400" b="1" dirty="0">
                          <a:effectLst/>
                          <a:latin typeface="Times New Roman" panose="02020603050405020304" pitchFamily="18" charset="0"/>
                          <a:ea typeface="Times New Roman" panose="02020603050405020304" pitchFamily="18" charset="0"/>
                          <a:cs typeface="Times New Roman" panose="02020603050405020304" pitchFamily="18" charset="0"/>
                        </a:rPr>
                        <a:t>2022</a:t>
                      </a:r>
                    </a:p>
                  </a:txBody>
                  <a:tcPr marL="68580" marR="68580" marT="0" marB="0">
                    <a:solidFill>
                      <a:schemeClr val="bg1">
                        <a:lumMod val="95000"/>
                      </a:schemeClr>
                    </a:solidFill>
                  </a:tcPr>
                </a:tc>
                <a:extLst>
                  <a:ext uri="{0D108BD9-81ED-4DB2-BD59-A6C34878D82A}">
                    <a16:rowId xmlns:a16="http://schemas.microsoft.com/office/drawing/2014/main" val="2046362700"/>
                  </a:ext>
                </a:extLst>
              </a:tr>
              <a:tr h="493013">
                <a:tc>
                  <a:txBody>
                    <a:bodyPr/>
                    <a:lstStyle/>
                    <a:p>
                      <a:r>
                        <a:rPr lang="ru-RU" sz="2400" b="0" dirty="0">
                          <a:latin typeface="Times New Roman" panose="02020603050405020304" pitchFamily="18" charset="0"/>
                          <a:cs typeface="Times New Roman" panose="02020603050405020304" pitchFamily="18" charset="0"/>
                        </a:rPr>
                        <a:t>1112</a:t>
                      </a:r>
                    </a:p>
                  </a:txBody>
                  <a:tcPr marL="68580" marR="68580" marT="0" marB="0"/>
                </a:tc>
                <a:tc>
                  <a:txBody>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lang="ru-RU" sz="2400" b="1" dirty="0">
                          <a:effectLst/>
                          <a:latin typeface="Times New Roman Tj" panose="02020603050405020304" pitchFamily="18" charset="-52"/>
                        </a:rPr>
                        <a:t>1102</a:t>
                      </a:r>
                      <a:endParaRPr lang="ru-RU" sz="2400" b="1" dirty="0">
                        <a:effectLst/>
                        <a:latin typeface="Times New Roman Tj" panose="02020603050405020304" pitchFamily="18" charset="-52"/>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ru-RU" sz="2400" b="1" dirty="0">
                          <a:effectLst/>
                          <a:latin typeface="Times New Roman Tj" panose="02020603050405020304" pitchFamily="18" charset="-52"/>
                        </a:rPr>
                        <a:t>1096</a:t>
                      </a:r>
                      <a:endParaRPr lang="ru-RU" sz="2400" b="1" dirty="0">
                        <a:effectLst/>
                        <a:latin typeface="Times New Roman Tj" panose="02020603050405020304" pitchFamily="18" charset="-52"/>
                        <a:ea typeface="Times New Roman" panose="02020603050405020304" pitchFamily="18" charset="0"/>
                      </a:endParaRPr>
                    </a:p>
                  </a:txBody>
                  <a:tcPr marL="68580" marR="68580" marT="0" marB="0">
                    <a:solidFill>
                      <a:schemeClr val="bg2"/>
                    </a:solidFill>
                  </a:tcPr>
                </a:tc>
                <a:tc>
                  <a:txBody>
                    <a:bodyPr/>
                    <a:lstStyle/>
                    <a:p>
                      <a:r>
                        <a:rPr lang="ru-RU" sz="2400" dirty="0">
                          <a:latin typeface="Times New Roman" panose="02020603050405020304" pitchFamily="18" charset="0"/>
                          <a:cs typeface="Times New Roman" panose="02020603050405020304" pitchFamily="18" charset="0"/>
                        </a:rPr>
                        <a:t>376</a:t>
                      </a:r>
                    </a:p>
                  </a:txBody>
                  <a:tcPr marL="68580" marR="68580" marT="0" marB="0"/>
                </a:tc>
                <a:tc>
                  <a: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2400" b="0" dirty="0">
                          <a:effectLst/>
                          <a:latin typeface="Times New Roman" panose="02020603050405020304" pitchFamily="18" charset="0"/>
                          <a:ea typeface="Times New Roman" panose="02020603050405020304" pitchFamily="18" charset="0"/>
                        </a:rPr>
                        <a:t>395</a:t>
                      </a:r>
                      <a:endParaRPr lang="ru-RU" sz="2400" b="0" dirty="0">
                        <a:effectLst/>
                        <a:latin typeface="Times New Roman Tj" panose="02020603050405020304" pitchFamily="18" charset="-52"/>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2400" b="0" dirty="0">
                          <a:effectLst/>
                          <a:latin typeface="Times New Roman" panose="02020603050405020304" pitchFamily="18" charset="0"/>
                          <a:ea typeface="Times New Roman" panose="02020603050405020304" pitchFamily="18" charset="0"/>
                        </a:rPr>
                        <a:t>416</a:t>
                      </a:r>
                      <a:endParaRPr lang="ru-RU" sz="2400" b="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95000"/>
                      </a:schemeClr>
                    </a:solidFill>
                  </a:tcPr>
                </a:tc>
                <a:tc>
                  <a:txBody>
                    <a:bodyPr/>
                    <a:lstStyle/>
                    <a:p>
                      <a:r>
                        <a:rPr lang="ru-RU" sz="2400" dirty="0">
                          <a:latin typeface="Times New Roman" panose="02020603050405020304" pitchFamily="18" charset="0"/>
                          <a:cs typeface="Times New Roman" panose="02020603050405020304" pitchFamily="18" charset="0"/>
                        </a:rPr>
                        <a:t>1265</a:t>
                      </a:r>
                    </a:p>
                  </a:txBody>
                  <a:tcPr marL="68580" marR="68580" marT="0" marB="0"/>
                </a:tc>
                <a:tc>
                  <a: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2400" b="0" dirty="0">
                          <a:effectLst/>
                          <a:latin typeface="Times New Roman" panose="02020603050405020304" pitchFamily="18" charset="0"/>
                          <a:ea typeface="Times New Roman" panose="02020603050405020304" pitchFamily="18" charset="0"/>
                        </a:rPr>
                        <a:t>121</a:t>
                      </a:r>
                      <a:r>
                        <a:rPr lang="ru-RU" sz="2400" b="0" dirty="0">
                          <a:effectLst/>
                          <a:latin typeface="Times New Roman" panose="02020603050405020304" pitchFamily="18" charset="0"/>
                          <a:ea typeface="Times New Roman" panose="02020603050405020304" pitchFamily="18" charset="0"/>
                        </a:rPr>
                        <a:t>8</a:t>
                      </a:r>
                      <a:endParaRPr lang="ru-RU" sz="2400" b="1" dirty="0">
                        <a:effectLst/>
                        <a:latin typeface="Times New Roman Tj" panose="02020603050405020304" pitchFamily="18" charset="-52"/>
                        <a:ea typeface="Times New Roman" panose="02020603050405020304" pitchFamily="18" charset="0"/>
                      </a:endParaRPr>
                    </a:p>
                  </a:txBody>
                  <a:tcPr marL="68580" marR="68580" marT="0" marB="0"/>
                </a:tc>
                <a:tc>
                  <a: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2400" b="0" dirty="0">
                          <a:effectLst/>
                          <a:latin typeface="Times New Roman" panose="02020603050405020304" pitchFamily="18" charset="0"/>
                          <a:ea typeface="Times New Roman" panose="02020603050405020304" pitchFamily="18" charset="0"/>
                        </a:rPr>
                        <a:t>1197</a:t>
                      </a:r>
                      <a:endParaRPr lang="ru-RU" sz="2400" b="1" dirty="0">
                        <a:effectLst/>
                        <a:latin typeface="Times New Roman Tj" panose="02020603050405020304" pitchFamily="18" charset="-52"/>
                        <a:ea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145583213"/>
                  </a:ext>
                </a:extLst>
              </a:tr>
            </a:tbl>
          </a:graphicData>
        </a:graphic>
      </p:graphicFrame>
      <p:graphicFrame>
        <p:nvGraphicFramePr>
          <p:cNvPr id="10" name="Объект 12"/>
          <p:cNvGraphicFramePr>
            <a:graphicFrameLocks/>
          </p:cNvGraphicFramePr>
          <p:nvPr/>
        </p:nvGraphicFramePr>
        <p:xfrm>
          <a:off x="182495" y="3268900"/>
          <a:ext cx="4184650" cy="33051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Таблица 1"/>
          <p:cNvGraphicFramePr>
            <a:graphicFrameLocks noGrp="1"/>
          </p:cNvGraphicFramePr>
          <p:nvPr/>
        </p:nvGraphicFramePr>
        <p:xfrm>
          <a:off x="12866914" y="522514"/>
          <a:ext cx="208280" cy="365760"/>
        </p:xfrm>
        <a:graphic>
          <a:graphicData uri="http://schemas.openxmlformats.org/drawingml/2006/table">
            <a:tbl>
              <a:tblPr/>
              <a:tblGrid>
                <a:gridCol w="208280">
                  <a:extLst>
                    <a:ext uri="{9D8B030D-6E8A-4147-A177-3AD203B41FA5}">
                      <a16:colId xmlns:a16="http://schemas.microsoft.com/office/drawing/2014/main" val="2836854976"/>
                    </a:ext>
                  </a:extLst>
                </a:gridCol>
              </a:tblGrid>
              <a:tr h="0">
                <a:tc>
                  <a:txBody>
                    <a:bodyPr/>
                    <a:lstStyle/>
                    <a:p>
                      <a:endParaRPr lang="ru-RU"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652317101"/>
                  </a:ext>
                </a:extLst>
              </a:tr>
            </a:tbl>
          </a:graphicData>
        </a:graphic>
      </p:graphicFrame>
    </p:spTree>
    <p:extLst>
      <p:ext uri="{BB962C8B-B14F-4D97-AF65-F5344CB8AC3E}">
        <p14:creationId xmlns:p14="http://schemas.microsoft.com/office/powerpoint/2010/main" val="387610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D0AB1AB0-064D-43E4-8A7A-6008C2B3D185}"/>
              </a:ext>
            </a:extLst>
          </p:cNvPr>
          <p:cNvGrpSpPr>
            <a:grpSpLocks/>
          </p:cNvGrpSpPr>
          <p:nvPr/>
        </p:nvGrpSpPr>
        <p:grpSpPr bwMode="auto">
          <a:xfrm>
            <a:off x="904032" y="4362246"/>
            <a:ext cx="10068768" cy="2351088"/>
            <a:chOff x="241300" y="3896061"/>
            <a:chExt cx="8293100" cy="2351088"/>
          </a:xfrm>
        </p:grpSpPr>
        <p:grpSp>
          <p:nvGrpSpPr>
            <p:cNvPr id="4" name="Group 7">
              <a:extLst>
                <a:ext uri="{FF2B5EF4-FFF2-40B4-BE49-F238E27FC236}">
                  <a16:creationId xmlns:a16="http://schemas.microsoft.com/office/drawing/2014/main" id="{2DD05C3A-7398-45A0-B2D4-773283637169}"/>
                </a:ext>
              </a:extLst>
            </p:cNvPr>
            <p:cNvGrpSpPr>
              <a:grpSpLocks/>
            </p:cNvGrpSpPr>
            <p:nvPr/>
          </p:nvGrpSpPr>
          <p:grpSpPr bwMode="auto">
            <a:xfrm>
              <a:off x="241300" y="3896061"/>
              <a:ext cx="5761037" cy="2351088"/>
              <a:chOff x="179388" y="2127250"/>
              <a:chExt cx="5761037" cy="2351088"/>
            </a:xfrm>
          </p:grpSpPr>
          <p:pic>
            <p:nvPicPr>
              <p:cNvPr id="6" name="Picture 2">
                <a:extLst>
                  <a:ext uri="{FF2B5EF4-FFF2-40B4-BE49-F238E27FC236}">
                    <a16:creationId xmlns:a16="http://schemas.microsoft.com/office/drawing/2014/main" id="{7A460D75-5035-47D5-BE62-6D9C647CAF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2127250"/>
                <a:ext cx="2725737" cy="2351088"/>
              </a:xfrm>
              <a:prstGeom prst="rect">
                <a:avLst/>
              </a:prstGeom>
              <a:ln>
                <a:noFill/>
              </a:ln>
              <a:effectLst>
                <a:softEdge rad="112500"/>
              </a:effectLst>
            </p:spPr>
          </p:pic>
          <p:pic>
            <p:nvPicPr>
              <p:cNvPr id="7" name="Picture 6">
                <a:extLst>
                  <a:ext uri="{FF2B5EF4-FFF2-40B4-BE49-F238E27FC236}">
                    <a16:creationId xmlns:a16="http://schemas.microsoft.com/office/drawing/2014/main" id="{34A98C8E-D2CA-4EA6-BD8A-B2E6499AF24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6238" y="2127250"/>
                <a:ext cx="3024187" cy="2351088"/>
              </a:xfrm>
              <a:prstGeom prst="rect">
                <a:avLst/>
              </a:prstGeom>
              <a:ln>
                <a:noFill/>
              </a:ln>
              <a:effectLst>
                <a:softEdge rad="112500"/>
              </a:effectLst>
            </p:spPr>
          </p:pic>
        </p:grpSp>
        <p:pic>
          <p:nvPicPr>
            <p:cNvPr id="5" name="Picture 17">
              <a:extLst>
                <a:ext uri="{FF2B5EF4-FFF2-40B4-BE49-F238E27FC236}">
                  <a16:creationId xmlns:a16="http://schemas.microsoft.com/office/drawing/2014/main" id="{03A3A37A-9283-4DB4-98E0-6882AE83590B}"/>
                </a:ext>
              </a:extLst>
            </p:cNvPr>
            <p:cNvPicPr/>
            <p:nvPr/>
          </p:nvPicPr>
          <p:blipFill>
            <a:blip r:embed="rId4" cstate="email">
              <a:extLst>
                <a:ext uri="{28A0092B-C50C-407E-A947-70E740481C1C}">
                  <a14:useLocalDpi xmlns:a14="http://schemas.microsoft.com/office/drawing/2010/main"/>
                </a:ext>
              </a:extLst>
            </a:blip>
            <a:stretch>
              <a:fillRect/>
            </a:stretch>
          </p:blipFill>
          <p:spPr>
            <a:xfrm>
              <a:off x="6019800" y="3896061"/>
              <a:ext cx="2514600" cy="2351088"/>
            </a:xfrm>
            <a:prstGeom prst="rect">
              <a:avLst/>
            </a:prstGeom>
            <a:ln>
              <a:noFill/>
            </a:ln>
            <a:effectLst>
              <a:softEdge rad="112500"/>
            </a:effectLst>
          </p:spPr>
        </p:pic>
      </p:grpSp>
      <p:sp>
        <p:nvSpPr>
          <p:cNvPr id="8" name="TextBox 7">
            <a:extLst>
              <a:ext uri="{FF2B5EF4-FFF2-40B4-BE49-F238E27FC236}">
                <a16:creationId xmlns:a16="http://schemas.microsoft.com/office/drawing/2014/main" id="{C35A7A9F-8222-45C7-87D7-867331AA7A66}"/>
              </a:ext>
            </a:extLst>
          </p:cNvPr>
          <p:cNvSpPr txBox="1"/>
          <p:nvPr/>
        </p:nvSpPr>
        <p:spPr>
          <a:xfrm>
            <a:off x="150920" y="372862"/>
            <a:ext cx="11904956" cy="3231654"/>
          </a:xfrm>
          <a:prstGeom prst="rect">
            <a:avLst/>
          </a:prstGeom>
          <a:noFill/>
        </p:spPr>
        <p:txBody>
          <a:bodyPr wrap="square" rtlCol="0">
            <a:spAutoFit/>
          </a:bodyPr>
          <a:lstStyle/>
          <a:p>
            <a:r>
              <a:rPr lang="ru-RU" sz="4000" b="1" dirty="0">
                <a:solidFill>
                  <a:srgbClr val="FF0000"/>
                </a:solidFill>
              </a:rPr>
              <a:t>До ЧС</a:t>
            </a:r>
          </a:p>
          <a:p>
            <a:r>
              <a:rPr lang="ru-RU" sz="3200" dirty="0"/>
              <a:t>Изучите как проводить ПЕРВУЮ ПОМОШЬ (ПП).</a:t>
            </a:r>
          </a:p>
          <a:p>
            <a:r>
              <a:rPr lang="ru-RU" sz="3200" dirty="0"/>
              <a:t>Скачайте мобильное приложения по спасению людей.</a:t>
            </a:r>
          </a:p>
          <a:p>
            <a:r>
              <a:rPr lang="ru-RU" sz="3200" dirty="0"/>
              <a:t>Соберите сумку необходимых вещей при ЧС.</a:t>
            </a:r>
          </a:p>
          <a:p>
            <a:r>
              <a:rPr lang="ru-RU" sz="3200" dirty="0"/>
              <a:t>Изучите свою местность.</a:t>
            </a:r>
          </a:p>
          <a:p>
            <a:endParaRPr lang="ru-RU" dirty="0"/>
          </a:p>
          <a:p>
            <a:r>
              <a:rPr lang="ru-RU" dirty="0"/>
              <a:t> </a:t>
            </a:r>
          </a:p>
        </p:txBody>
      </p:sp>
    </p:spTree>
    <p:extLst>
      <p:ext uri="{BB962C8B-B14F-4D97-AF65-F5344CB8AC3E}">
        <p14:creationId xmlns:p14="http://schemas.microsoft.com/office/powerpoint/2010/main" val="2825337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77334" y="609600"/>
            <a:ext cx="10295466" cy="735874"/>
          </a:xfrm>
        </p:spPr>
        <p:txBody>
          <a:bodyPr/>
          <a:lstStyle/>
          <a:p>
            <a:endParaRPr lang="ru-RU" dirty="0"/>
          </a:p>
        </p:txBody>
      </p:sp>
      <p:sp>
        <p:nvSpPr>
          <p:cNvPr id="8" name="Прямоугольник 7"/>
          <p:cNvSpPr/>
          <p:nvPr/>
        </p:nvSpPr>
        <p:spPr>
          <a:xfrm>
            <a:off x="801431" y="160024"/>
            <a:ext cx="10047271" cy="584775"/>
          </a:xfrm>
          <a:prstGeom prst="rect">
            <a:avLst/>
          </a:prstGeom>
        </p:spPr>
        <p:txBody>
          <a:bodyPr wrap="square">
            <a:spAutoFit/>
          </a:bodyPr>
          <a:lstStyle/>
          <a:p>
            <a:r>
              <a:rPr lang="ru-RU" sz="3200" b="1" dirty="0">
                <a:solidFill>
                  <a:schemeClr val="accent3">
                    <a:lumMod val="50000"/>
                  </a:schemeClr>
                </a:solidFill>
              </a:rPr>
              <a:t>Состояние аварийности в республике 2020-2022</a:t>
            </a:r>
            <a:endParaRPr lang="ru-RU" sz="3200" b="1" dirty="0"/>
          </a:p>
        </p:txBody>
      </p:sp>
      <p:graphicFrame>
        <p:nvGraphicFramePr>
          <p:cNvPr id="10" name="Таблица 9"/>
          <p:cNvGraphicFramePr>
            <a:graphicFrameLocks noGrp="1"/>
          </p:cNvGraphicFramePr>
          <p:nvPr/>
        </p:nvGraphicFramePr>
        <p:xfrm>
          <a:off x="615528" y="760514"/>
          <a:ext cx="9245029" cy="2362714"/>
        </p:xfrm>
        <a:graphic>
          <a:graphicData uri="http://schemas.openxmlformats.org/drawingml/2006/table">
            <a:tbl>
              <a:tblPr firstRow="1" firstCol="1" bandRow="1">
                <a:tableStyleId>{5C22544A-7EE6-4342-B048-85BDC9FD1C3A}</a:tableStyleId>
              </a:tblPr>
              <a:tblGrid>
                <a:gridCol w="660360">
                  <a:extLst>
                    <a:ext uri="{9D8B030D-6E8A-4147-A177-3AD203B41FA5}">
                      <a16:colId xmlns:a16="http://schemas.microsoft.com/office/drawing/2014/main" val="1501676656"/>
                    </a:ext>
                  </a:extLst>
                </a:gridCol>
                <a:gridCol w="520329">
                  <a:extLst>
                    <a:ext uri="{9D8B030D-6E8A-4147-A177-3AD203B41FA5}">
                      <a16:colId xmlns:a16="http://schemas.microsoft.com/office/drawing/2014/main" val="3007956168"/>
                    </a:ext>
                  </a:extLst>
                </a:gridCol>
                <a:gridCol w="578732">
                  <a:extLst>
                    <a:ext uri="{9D8B030D-6E8A-4147-A177-3AD203B41FA5}">
                      <a16:colId xmlns:a16="http://schemas.microsoft.com/office/drawing/2014/main" val="3240373945"/>
                    </a:ext>
                  </a:extLst>
                </a:gridCol>
                <a:gridCol w="578732">
                  <a:extLst>
                    <a:ext uri="{9D8B030D-6E8A-4147-A177-3AD203B41FA5}">
                      <a16:colId xmlns:a16="http://schemas.microsoft.com/office/drawing/2014/main" val="4123378508"/>
                    </a:ext>
                  </a:extLst>
                </a:gridCol>
                <a:gridCol w="632300">
                  <a:extLst>
                    <a:ext uri="{9D8B030D-6E8A-4147-A177-3AD203B41FA5}">
                      <a16:colId xmlns:a16="http://schemas.microsoft.com/office/drawing/2014/main" val="1783827408"/>
                    </a:ext>
                  </a:extLst>
                </a:gridCol>
                <a:gridCol w="562978">
                  <a:extLst>
                    <a:ext uri="{9D8B030D-6E8A-4147-A177-3AD203B41FA5}">
                      <a16:colId xmlns:a16="http://schemas.microsoft.com/office/drawing/2014/main" val="2259989819"/>
                    </a:ext>
                  </a:extLst>
                </a:gridCol>
                <a:gridCol w="632300">
                  <a:extLst>
                    <a:ext uri="{9D8B030D-6E8A-4147-A177-3AD203B41FA5}">
                      <a16:colId xmlns:a16="http://schemas.microsoft.com/office/drawing/2014/main" val="315427934"/>
                    </a:ext>
                  </a:extLst>
                </a:gridCol>
                <a:gridCol w="500273">
                  <a:extLst>
                    <a:ext uri="{9D8B030D-6E8A-4147-A177-3AD203B41FA5}">
                      <a16:colId xmlns:a16="http://schemas.microsoft.com/office/drawing/2014/main" val="1829300748"/>
                    </a:ext>
                  </a:extLst>
                </a:gridCol>
                <a:gridCol w="623897">
                  <a:extLst>
                    <a:ext uri="{9D8B030D-6E8A-4147-A177-3AD203B41FA5}">
                      <a16:colId xmlns:a16="http://schemas.microsoft.com/office/drawing/2014/main" val="3672798967"/>
                    </a:ext>
                  </a:extLst>
                </a:gridCol>
                <a:gridCol w="617595">
                  <a:extLst>
                    <a:ext uri="{9D8B030D-6E8A-4147-A177-3AD203B41FA5}">
                      <a16:colId xmlns:a16="http://schemas.microsoft.com/office/drawing/2014/main" val="1396185554"/>
                    </a:ext>
                  </a:extLst>
                </a:gridCol>
                <a:gridCol w="500273">
                  <a:extLst>
                    <a:ext uri="{9D8B030D-6E8A-4147-A177-3AD203B41FA5}">
                      <a16:colId xmlns:a16="http://schemas.microsoft.com/office/drawing/2014/main" val="4066459390"/>
                    </a:ext>
                  </a:extLst>
                </a:gridCol>
                <a:gridCol w="578732">
                  <a:extLst>
                    <a:ext uri="{9D8B030D-6E8A-4147-A177-3AD203B41FA5}">
                      <a16:colId xmlns:a16="http://schemas.microsoft.com/office/drawing/2014/main" val="617714936"/>
                    </a:ext>
                  </a:extLst>
                </a:gridCol>
                <a:gridCol w="578732">
                  <a:extLst>
                    <a:ext uri="{9D8B030D-6E8A-4147-A177-3AD203B41FA5}">
                      <a16:colId xmlns:a16="http://schemas.microsoft.com/office/drawing/2014/main" val="3968652938"/>
                    </a:ext>
                  </a:extLst>
                </a:gridCol>
                <a:gridCol w="500273">
                  <a:extLst>
                    <a:ext uri="{9D8B030D-6E8A-4147-A177-3AD203B41FA5}">
                      <a16:colId xmlns:a16="http://schemas.microsoft.com/office/drawing/2014/main" val="3130143712"/>
                    </a:ext>
                  </a:extLst>
                </a:gridCol>
                <a:gridCol w="571381">
                  <a:extLst>
                    <a:ext uri="{9D8B030D-6E8A-4147-A177-3AD203B41FA5}">
                      <a16:colId xmlns:a16="http://schemas.microsoft.com/office/drawing/2014/main" val="1149562533"/>
                    </a:ext>
                  </a:extLst>
                </a:gridCol>
                <a:gridCol w="608142">
                  <a:extLst>
                    <a:ext uri="{9D8B030D-6E8A-4147-A177-3AD203B41FA5}">
                      <a16:colId xmlns:a16="http://schemas.microsoft.com/office/drawing/2014/main" val="1433164033"/>
                    </a:ext>
                  </a:extLst>
                </a:gridCol>
              </a:tblGrid>
              <a:tr h="458376">
                <a:tc>
                  <a:txBody>
                    <a:bodyPr/>
                    <a:lstStyle/>
                    <a:p>
                      <a:pPr algn="l">
                        <a:lnSpc>
                          <a:spcPct val="107000"/>
                        </a:lnSpc>
                        <a:spcAft>
                          <a:spcPts val="0"/>
                        </a:spcAft>
                      </a:pPr>
                      <a:r>
                        <a:rPr lang="ru-RU" sz="11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l">
                        <a:lnSpc>
                          <a:spcPct val="107000"/>
                        </a:lnSpc>
                        <a:spcAft>
                          <a:spcPts val="0"/>
                        </a:spcAft>
                      </a:pPr>
                      <a:r>
                        <a:rPr lang="ru-RU" sz="1600" dirty="0">
                          <a:effectLst/>
                        </a:rPr>
                        <a:t>Столкновение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l">
                        <a:lnSpc>
                          <a:spcPct val="107000"/>
                        </a:lnSpc>
                        <a:spcAft>
                          <a:spcPts val="0"/>
                        </a:spcAft>
                      </a:pPr>
                      <a:r>
                        <a:rPr lang="ru-RU" sz="1600" dirty="0">
                          <a:effectLst/>
                        </a:rPr>
                        <a:t>Опрокидывание</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l">
                        <a:lnSpc>
                          <a:spcPct val="107000"/>
                        </a:lnSpc>
                        <a:spcAft>
                          <a:spcPts val="0"/>
                        </a:spcAft>
                      </a:pPr>
                      <a:r>
                        <a:rPr lang="ru-RU" sz="1600" dirty="0">
                          <a:effectLst/>
                        </a:rPr>
                        <a:t>Столкновение с препятствием</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l">
                        <a:lnSpc>
                          <a:spcPct val="107000"/>
                        </a:lnSpc>
                        <a:spcAft>
                          <a:spcPts val="0"/>
                        </a:spcAft>
                      </a:pPr>
                      <a:r>
                        <a:rPr lang="ru-RU" sz="1600" dirty="0">
                          <a:effectLst/>
                        </a:rPr>
                        <a:t>Наезд на пешехода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gridSpan="3">
                  <a:txBody>
                    <a:bodyPr/>
                    <a:lstStyle/>
                    <a:p>
                      <a:pPr algn="l">
                        <a:lnSpc>
                          <a:spcPct val="107000"/>
                        </a:lnSpc>
                        <a:spcAft>
                          <a:spcPts val="0"/>
                        </a:spcAft>
                      </a:pPr>
                      <a:r>
                        <a:rPr lang="ru-RU" sz="1600" dirty="0">
                          <a:effectLst/>
                        </a:rPr>
                        <a:t>Наезд на велосипедиста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159200377"/>
                  </a:ext>
                </a:extLst>
              </a:tr>
              <a:tr h="931931">
                <a:tc>
                  <a:txBody>
                    <a:bodyPr/>
                    <a:lstStyle/>
                    <a:p>
                      <a:pPr marL="71755" marR="71755" algn="l">
                        <a:lnSpc>
                          <a:spcPct val="107000"/>
                        </a:lnSpc>
                        <a:spcAft>
                          <a:spcPts val="0"/>
                        </a:spcAft>
                      </a:pPr>
                      <a:r>
                        <a:rPr lang="ru-RU" sz="1600" dirty="0">
                          <a:effectLst/>
                        </a:rPr>
                        <a:t>Годы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dirty="0">
                          <a:effectLst/>
                        </a:rPr>
                        <a:t>ДТП</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dirty="0">
                          <a:effectLst/>
                        </a:rPr>
                        <a:t>Погибло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Ранено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ДТП</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dirty="0">
                          <a:effectLst/>
                        </a:rPr>
                        <a:t>Погибло</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Ранено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ДТП</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Погибло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Ранено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ДТП</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Погибло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Ранено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ДТП</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Погибло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71755" marR="71755" algn="l">
                        <a:lnSpc>
                          <a:spcPct val="107000"/>
                        </a:lnSpc>
                        <a:spcAft>
                          <a:spcPts val="0"/>
                        </a:spcAft>
                      </a:pPr>
                      <a:r>
                        <a:rPr lang="ru-RU" sz="1600">
                          <a:effectLst/>
                        </a:rPr>
                        <a:t>Ранено</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extLst>
                  <a:ext uri="{0D108BD9-81ED-4DB2-BD59-A6C34878D82A}">
                    <a16:rowId xmlns:a16="http://schemas.microsoft.com/office/drawing/2014/main" val="3226087812"/>
                  </a:ext>
                </a:extLst>
              </a:tr>
              <a:tr h="339634">
                <a:tc>
                  <a:txBody>
                    <a:bodyPr/>
                    <a:lstStyle/>
                    <a:p>
                      <a:pPr algn="l">
                        <a:lnSpc>
                          <a:spcPct val="107000"/>
                        </a:lnSpc>
                        <a:spcAft>
                          <a:spcPts val="0"/>
                        </a:spcAft>
                      </a:pPr>
                      <a:r>
                        <a:rPr lang="ru-RU" sz="1600" b="1" dirty="0">
                          <a:effectLst/>
                        </a:rPr>
                        <a:t>2020</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310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136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138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68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162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62</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24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68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521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124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464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65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a:effectLst/>
                        </a:rPr>
                        <a:t>21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ru-RU" sz="1800" dirty="0">
                          <a:effectLst/>
                        </a:rPr>
                        <a:t>54</a:t>
                      </a:r>
                    </a:p>
                  </a:txBody>
                  <a:tcPr marL="68580" marR="68580" marT="0" marB="0"/>
                </a:tc>
                <a:extLst>
                  <a:ext uri="{0D108BD9-81ED-4DB2-BD59-A6C34878D82A}">
                    <a16:rowId xmlns:a16="http://schemas.microsoft.com/office/drawing/2014/main" val="2830518720"/>
                  </a:ext>
                </a:extLst>
              </a:tr>
              <a:tr h="264132">
                <a:tc>
                  <a:txBody>
                    <a:bodyPr/>
                    <a:lstStyle/>
                    <a:p>
                      <a:pPr algn="l">
                        <a:lnSpc>
                          <a:spcPct val="107000"/>
                        </a:lnSpc>
                        <a:spcAft>
                          <a:spcPts val="0"/>
                        </a:spcAft>
                      </a:pPr>
                      <a:r>
                        <a:rPr lang="ru-RU" sz="1600" b="1" dirty="0">
                          <a:effectLst/>
                        </a:rPr>
                        <a:t>2021</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ru-RU" sz="1800" dirty="0">
                          <a:effectLst/>
                        </a:rPr>
                        <a:t>288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141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452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110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61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167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66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25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91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544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133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442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71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24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a:effectLst/>
                        </a:rPr>
                        <a:t>50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0949287"/>
                  </a:ext>
                </a:extLst>
              </a:tr>
              <a:tr h="300446">
                <a:tc>
                  <a:txBody>
                    <a:bodyPr/>
                    <a:lstStyle/>
                    <a:p>
                      <a:pPr algn="l">
                        <a:lnSpc>
                          <a:spcPct val="107000"/>
                        </a:lnSpc>
                        <a:spcAft>
                          <a:spcPts val="0"/>
                        </a:spcAft>
                      </a:pPr>
                      <a:r>
                        <a:rPr lang="ru-RU" sz="1600" b="1" dirty="0">
                          <a:effectLst/>
                        </a:rPr>
                        <a:t>2022</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ru-RU" sz="1800">
                          <a:effectLst/>
                        </a:rPr>
                        <a:t>319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a:effectLst/>
                        </a:rPr>
                        <a:t>136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a:effectLst/>
                        </a:rPr>
                        <a:t>455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a:effectLst/>
                        </a:rPr>
                        <a:t>108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68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a:effectLst/>
                        </a:rPr>
                        <a:t>136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a:effectLst/>
                        </a:rPr>
                        <a:t>86</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33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112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486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141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423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78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27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07000"/>
                        </a:lnSpc>
                        <a:spcAft>
                          <a:spcPts val="800"/>
                        </a:spcAft>
                      </a:pPr>
                      <a:r>
                        <a:rPr lang="ru-RU" sz="1800" dirty="0">
                          <a:effectLst/>
                        </a:rPr>
                        <a:t>60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94417871"/>
                  </a:ext>
                </a:extLst>
              </a:tr>
            </a:tbl>
          </a:graphicData>
        </a:graphic>
      </p:graphicFrame>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4654" y="609600"/>
            <a:ext cx="2085426" cy="1807029"/>
          </a:xfrm>
          <a:prstGeom prst="rect">
            <a:avLst/>
          </a:prstGeom>
        </p:spPr>
      </p:pic>
      <p:graphicFrame>
        <p:nvGraphicFramePr>
          <p:cNvPr id="21" name="Объект 20"/>
          <p:cNvGraphicFramePr>
            <a:graphicFrameLocks noGrp="1"/>
          </p:cNvGraphicFramePr>
          <p:nvPr>
            <p:ph idx="1"/>
          </p:nvPr>
        </p:nvGraphicFramePr>
        <p:xfrm>
          <a:off x="52" y="3105417"/>
          <a:ext cx="4544096" cy="3630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Объект 20"/>
          <p:cNvGraphicFramePr>
            <a:graphicFrameLocks/>
          </p:cNvGraphicFramePr>
          <p:nvPr/>
        </p:nvGraphicFramePr>
        <p:xfrm>
          <a:off x="3862872" y="3273109"/>
          <a:ext cx="4109461" cy="3646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Объект 20"/>
          <p:cNvGraphicFramePr>
            <a:graphicFrameLocks/>
          </p:cNvGraphicFramePr>
          <p:nvPr/>
        </p:nvGraphicFramePr>
        <p:xfrm>
          <a:off x="7972333" y="3275943"/>
          <a:ext cx="4219667" cy="34601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0000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1733" y="0"/>
            <a:ext cx="8791575" cy="6740307"/>
          </a:xfrm>
          <a:prstGeom prst="rect">
            <a:avLst/>
          </a:prstGeom>
          <a:noFill/>
        </p:spPr>
        <p:txBody>
          <a:bodyPr wrap="square" rtlCol="0">
            <a:spAutoFit/>
          </a:bodyPr>
          <a:lstStyle/>
          <a:p>
            <a:pPr algn="ctr"/>
            <a:endParaRPr lang="ru-RU" b="1" dirty="0">
              <a:solidFill>
                <a:schemeClr val="accent3">
                  <a:lumMod val="50000"/>
                </a:schemeClr>
              </a:solidFill>
            </a:endParaRPr>
          </a:p>
          <a:p>
            <a:pPr algn="ctr"/>
            <a:r>
              <a:rPr lang="ru-RU" sz="2400" b="1" dirty="0">
                <a:solidFill>
                  <a:schemeClr val="accent3">
                    <a:lumMod val="50000"/>
                  </a:schemeClr>
                </a:solidFill>
              </a:rPr>
              <a:t>Динамика количества дорожно-транспортных происшествий     </a:t>
            </a:r>
          </a:p>
          <a:p>
            <a:r>
              <a:rPr lang="ru-RU" sz="2400" b="1" dirty="0">
                <a:solidFill>
                  <a:schemeClr val="accent3">
                    <a:lumMod val="50000"/>
                  </a:schemeClr>
                </a:solidFill>
              </a:rPr>
              <a:t>                   </a:t>
            </a:r>
            <a:r>
              <a:rPr lang="ru-RU" b="1" dirty="0">
                <a:solidFill>
                  <a:schemeClr val="accent3">
                    <a:lumMod val="50000"/>
                  </a:schemeClr>
                </a:solidFill>
              </a:rPr>
              <a:t> Таблица аварийности за 10 лет (2013-2022)</a:t>
            </a:r>
          </a:p>
          <a:p>
            <a:r>
              <a:rPr lang="ru-RU" dirty="0"/>
              <a:t> </a:t>
            </a:r>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endParaRPr lang="ru-RU" dirty="0"/>
          </a:p>
          <a:p>
            <a:r>
              <a:rPr lang="ru-RU" dirty="0"/>
              <a:t> </a:t>
            </a:r>
          </a:p>
          <a:p>
            <a:endParaRPr lang="ru-RU" dirty="0"/>
          </a:p>
        </p:txBody>
      </p:sp>
      <p:graphicFrame>
        <p:nvGraphicFramePr>
          <p:cNvPr id="3" name="Таблица 2"/>
          <p:cNvGraphicFramePr>
            <a:graphicFrameLocks noGrp="1"/>
          </p:cNvGraphicFramePr>
          <p:nvPr/>
        </p:nvGraphicFramePr>
        <p:xfrm>
          <a:off x="990600" y="1666877"/>
          <a:ext cx="10204268" cy="4875453"/>
        </p:xfrm>
        <a:graphic>
          <a:graphicData uri="http://schemas.openxmlformats.org/drawingml/2006/table">
            <a:tbl>
              <a:tblPr>
                <a:tableStyleId>{5C22544A-7EE6-4342-B048-85BDC9FD1C3A}</a:tableStyleId>
              </a:tblPr>
              <a:tblGrid>
                <a:gridCol w="525022">
                  <a:extLst>
                    <a:ext uri="{9D8B030D-6E8A-4147-A177-3AD203B41FA5}">
                      <a16:colId xmlns:a16="http://schemas.microsoft.com/office/drawing/2014/main" val="1103464945"/>
                    </a:ext>
                  </a:extLst>
                </a:gridCol>
                <a:gridCol w="471175">
                  <a:extLst>
                    <a:ext uri="{9D8B030D-6E8A-4147-A177-3AD203B41FA5}">
                      <a16:colId xmlns:a16="http://schemas.microsoft.com/office/drawing/2014/main" val="4047235309"/>
                    </a:ext>
                  </a:extLst>
                </a:gridCol>
                <a:gridCol w="619255">
                  <a:extLst>
                    <a:ext uri="{9D8B030D-6E8A-4147-A177-3AD203B41FA5}">
                      <a16:colId xmlns:a16="http://schemas.microsoft.com/office/drawing/2014/main" val="1203338211"/>
                    </a:ext>
                  </a:extLst>
                </a:gridCol>
                <a:gridCol w="551946">
                  <a:extLst>
                    <a:ext uri="{9D8B030D-6E8A-4147-A177-3AD203B41FA5}">
                      <a16:colId xmlns:a16="http://schemas.microsoft.com/office/drawing/2014/main" val="2446533681"/>
                    </a:ext>
                  </a:extLst>
                </a:gridCol>
                <a:gridCol w="466687">
                  <a:extLst>
                    <a:ext uri="{9D8B030D-6E8A-4147-A177-3AD203B41FA5}">
                      <a16:colId xmlns:a16="http://schemas.microsoft.com/office/drawing/2014/main" val="1921536868"/>
                    </a:ext>
                  </a:extLst>
                </a:gridCol>
                <a:gridCol w="498098">
                  <a:extLst>
                    <a:ext uri="{9D8B030D-6E8A-4147-A177-3AD203B41FA5}">
                      <a16:colId xmlns:a16="http://schemas.microsoft.com/office/drawing/2014/main" val="3557767270"/>
                    </a:ext>
                  </a:extLst>
                </a:gridCol>
                <a:gridCol w="767339">
                  <a:extLst>
                    <a:ext uri="{9D8B030D-6E8A-4147-A177-3AD203B41FA5}">
                      <a16:colId xmlns:a16="http://schemas.microsoft.com/office/drawing/2014/main" val="3834554772"/>
                    </a:ext>
                  </a:extLst>
                </a:gridCol>
                <a:gridCol w="556434">
                  <a:extLst>
                    <a:ext uri="{9D8B030D-6E8A-4147-A177-3AD203B41FA5}">
                      <a16:colId xmlns:a16="http://schemas.microsoft.com/office/drawing/2014/main" val="3195574986"/>
                    </a:ext>
                  </a:extLst>
                </a:gridCol>
                <a:gridCol w="619255">
                  <a:extLst>
                    <a:ext uri="{9D8B030D-6E8A-4147-A177-3AD203B41FA5}">
                      <a16:colId xmlns:a16="http://schemas.microsoft.com/office/drawing/2014/main" val="1101901069"/>
                    </a:ext>
                  </a:extLst>
                </a:gridCol>
                <a:gridCol w="484635">
                  <a:extLst>
                    <a:ext uri="{9D8B030D-6E8A-4147-A177-3AD203B41FA5}">
                      <a16:colId xmlns:a16="http://schemas.microsoft.com/office/drawing/2014/main" val="998875437"/>
                    </a:ext>
                  </a:extLst>
                </a:gridCol>
                <a:gridCol w="471175">
                  <a:extLst>
                    <a:ext uri="{9D8B030D-6E8A-4147-A177-3AD203B41FA5}">
                      <a16:colId xmlns:a16="http://schemas.microsoft.com/office/drawing/2014/main" val="3187786555"/>
                    </a:ext>
                  </a:extLst>
                </a:gridCol>
                <a:gridCol w="632718">
                  <a:extLst>
                    <a:ext uri="{9D8B030D-6E8A-4147-A177-3AD203B41FA5}">
                      <a16:colId xmlns:a16="http://schemas.microsoft.com/office/drawing/2014/main" val="3228319614"/>
                    </a:ext>
                  </a:extLst>
                </a:gridCol>
                <a:gridCol w="578871">
                  <a:extLst>
                    <a:ext uri="{9D8B030D-6E8A-4147-A177-3AD203B41FA5}">
                      <a16:colId xmlns:a16="http://schemas.microsoft.com/office/drawing/2014/main" val="1043362808"/>
                    </a:ext>
                  </a:extLst>
                </a:gridCol>
                <a:gridCol w="430787">
                  <a:extLst>
                    <a:ext uri="{9D8B030D-6E8A-4147-A177-3AD203B41FA5}">
                      <a16:colId xmlns:a16="http://schemas.microsoft.com/office/drawing/2014/main" val="1067704647"/>
                    </a:ext>
                  </a:extLst>
                </a:gridCol>
                <a:gridCol w="538483">
                  <a:extLst>
                    <a:ext uri="{9D8B030D-6E8A-4147-A177-3AD203B41FA5}">
                      <a16:colId xmlns:a16="http://schemas.microsoft.com/office/drawing/2014/main" val="1490137499"/>
                    </a:ext>
                  </a:extLst>
                </a:gridCol>
                <a:gridCol w="511559">
                  <a:extLst>
                    <a:ext uri="{9D8B030D-6E8A-4147-A177-3AD203B41FA5}">
                      <a16:colId xmlns:a16="http://schemas.microsoft.com/office/drawing/2014/main" val="414246577"/>
                    </a:ext>
                  </a:extLst>
                </a:gridCol>
                <a:gridCol w="430787">
                  <a:extLst>
                    <a:ext uri="{9D8B030D-6E8A-4147-A177-3AD203B41FA5}">
                      <a16:colId xmlns:a16="http://schemas.microsoft.com/office/drawing/2014/main" val="983125115"/>
                    </a:ext>
                  </a:extLst>
                </a:gridCol>
                <a:gridCol w="538483">
                  <a:extLst>
                    <a:ext uri="{9D8B030D-6E8A-4147-A177-3AD203B41FA5}">
                      <a16:colId xmlns:a16="http://schemas.microsoft.com/office/drawing/2014/main" val="1062792110"/>
                    </a:ext>
                  </a:extLst>
                </a:gridCol>
                <a:gridCol w="511559">
                  <a:extLst>
                    <a:ext uri="{9D8B030D-6E8A-4147-A177-3AD203B41FA5}">
                      <a16:colId xmlns:a16="http://schemas.microsoft.com/office/drawing/2014/main" val="72969307"/>
                    </a:ext>
                  </a:extLst>
                </a:gridCol>
              </a:tblGrid>
              <a:tr h="854254">
                <a:tc rowSpan="2">
                  <a:txBody>
                    <a:bodyPr/>
                    <a:lstStyle/>
                    <a:p>
                      <a:pPr algn="ctr" fontAlgn="ctr"/>
                      <a:r>
                        <a:rPr lang="ru-RU" sz="1200" b="1" u="none" strike="noStrike" dirty="0">
                          <a:effectLst/>
                        </a:rPr>
                        <a:t>Годы</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gridSpan="3">
                  <a:txBody>
                    <a:bodyPr/>
                    <a:lstStyle/>
                    <a:p>
                      <a:pPr algn="ctr" fontAlgn="ctr"/>
                      <a:r>
                        <a:rPr lang="ru-RU" sz="1200" b="1" u="none" strike="noStrike" dirty="0">
                          <a:effectLst/>
                        </a:rPr>
                        <a:t>нетрезвое состояние</a:t>
                      </a:r>
                      <a:endParaRPr lang="ru-RU" sz="1200" b="1" i="0" u="none" strike="noStrike" dirty="0">
                        <a:solidFill>
                          <a:srgbClr val="000000"/>
                        </a:solidFill>
                        <a:effectLst/>
                        <a:latin typeface="Times New Roman Tj" panose="02020603050405020304" pitchFamily="18" charset="-52"/>
                      </a:endParaRPr>
                    </a:p>
                  </a:txBody>
                  <a:tcPr marL="9525" marR="9525" marT="9525" marB="0" anchor="ctr">
                    <a:solidFill>
                      <a:schemeClr val="accent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200" b="1" u="none" strike="noStrike" dirty="0">
                          <a:effectLst/>
                        </a:rPr>
                        <a:t>превышение скорости</a:t>
                      </a:r>
                      <a:endParaRPr lang="ru-RU" sz="1200" b="1" i="0" u="none" strike="noStrike" dirty="0">
                        <a:solidFill>
                          <a:srgbClr val="000000"/>
                        </a:solidFill>
                        <a:effectLst/>
                        <a:latin typeface="Times New Roman Tj" panose="02020603050405020304" pitchFamily="18" charset="-52"/>
                      </a:endParaRPr>
                    </a:p>
                  </a:txBody>
                  <a:tcPr marL="9525" marR="9525" marT="9525" marB="0" anchor="ctr">
                    <a:solidFill>
                      <a:schemeClr val="accent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200" b="1" u="none" strike="noStrike" dirty="0">
                          <a:effectLst/>
                        </a:rPr>
                        <a:t>нарушение правил маневрирования</a:t>
                      </a:r>
                      <a:endParaRPr lang="ru-RU" sz="1200" b="1" i="0" u="none" strike="noStrike" dirty="0">
                        <a:solidFill>
                          <a:srgbClr val="000000"/>
                        </a:solidFill>
                        <a:effectLst/>
                        <a:latin typeface="Times New Roman Tj" panose="02020603050405020304" pitchFamily="18" charset="-52"/>
                      </a:endParaRPr>
                    </a:p>
                  </a:txBody>
                  <a:tcPr marL="9525" marR="9525" marT="9525" marB="0" anchor="ctr">
                    <a:solidFill>
                      <a:schemeClr val="accent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200" b="1" u="none" strike="noStrike">
                          <a:effectLst/>
                        </a:rPr>
                        <a:t>нарушение правил проезда пешеходного перехода</a:t>
                      </a:r>
                      <a:endParaRPr lang="ru-RU" sz="1200" b="1" i="0" u="none" strike="noStrike">
                        <a:solidFill>
                          <a:srgbClr val="000000"/>
                        </a:solidFill>
                        <a:effectLst/>
                        <a:latin typeface="Times New Roman Tj" panose="02020603050405020304" pitchFamily="18" charset="-52"/>
                      </a:endParaRPr>
                    </a:p>
                  </a:txBody>
                  <a:tcPr marL="9525" marR="9525" marT="9525" marB="0" anchor="ctr">
                    <a:solidFill>
                      <a:schemeClr val="accent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200" b="1" u="none" strike="noStrike" dirty="0">
                          <a:effectLst/>
                        </a:rPr>
                        <a:t>выезд на полосу встречного движения</a:t>
                      </a:r>
                      <a:endParaRPr lang="ru-RU" sz="1200" b="1" i="0" u="none" strike="noStrike" dirty="0">
                        <a:solidFill>
                          <a:srgbClr val="000000"/>
                        </a:solidFill>
                        <a:effectLst/>
                        <a:latin typeface="Times New Roman Tj" panose="02020603050405020304" pitchFamily="18" charset="-52"/>
                      </a:endParaRPr>
                    </a:p>
                  </a:txBody>
                  <a:tcPr marL="9525" marR="9525" marT="9525" marB="0" anchor="ctr">
                    <a:solidFill>
                      <a:schemeClr val="accent2">
                        <a:lumMod val="20000"/>
                        <a:lumOff val="80000"/>
                      </a:schemeClr>
                    </a:solidFill>
                  </a:tcPr>
                </a:tc>
                <a:tc hMerge="1">
                  <a:txBody>
                    <a:bodyPr/>
                    <a:lstStyle/>
                    <a:p>
                      <a:endParaRPr lang="ru-RU"/>
                    </a:p>
                  </a:txBody>
                  <a:tcPr/>
                </a:tc>
                <a:tc hMerge="1">
                  <a:txBody>
                    <a:bodyPr/>
                    <a:lstStyle/>
                    <a:p>
                      <a:endParaRPr lang="ru-RU"/>
                    </a:p>
                  </a:txBody>
                  <a:tcPr/>
                </a:tc>
                <a:tc gridSpan="3">
                  <a:txBody>
                    <a:bodyPr/>
                    <a:lstStyle/>
                    <a:p>
                      <a:pPr algn="ctr" fontAlgn="ctr"/>
                      <a:r>
                        <a:rPr lang="ru-RU" sz="1200" b="1" u="none" strike="noStrike">
                          <a:effectLst/>
                        </a:rPr>
                        <a:t>несоблюдение дистанции</a:t>
                      </a:r>
                      <a:endParaRPr lang="ru-RU" sz="1200" b="1" i="0" u="none" strike="noStrike">
                        <a:solidFill>
                          <a:srgbClr val="000000"/>
                        </a:solidFill>
                        <a:effectLst/>
                        <a:latin typeface="Times New Roman Tj" panose="02020603050405020304" pitchFamily="18" charset="-52"/>
                      </a:endParaRPr>
                    </a:p>
                  </a:txBody>
                  <a:tcPr marL="9525" marR="9525" marT="9525" marB="0" anchor="ctr">
                    <a:solidFill>
                      <a:schemeClr val="accent2">
                        <a:lumMod val="20000"/>
                        <a:lumOff val="80000"/>
                      </a:schemeClr>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36682671"/>
                  </a:ext>
                </a:extLst>
              </a:tr>
              <a:tr h="863530">
                <a:tc vMerge="1">
                  <a:txBody>
                    <a:bodyPr/>
                    <a:lstStyle/>
                    <a:p>
                      <a:endParaRPr lang="ru-RU"/>
                    </a:p>
                  </a:txBody>
                  <a:tcPr/>
                </a:tc>
                <a:tc>
                  <a:txBody>
                    <a:bodyPr/>
                    <a:lstStyle/>
                    <a:p>
                      <a:pPr algn="ctr" fontAlgn="b"/>
                      <a:r>
                        <a:rPr lang="ru-RU" sz="1200" b="1" u="none" strike="noStrike" dirty="0">
                          <a:effectLst/>
                        </a:rPr>
                        <a:t>ДТП</a:t>
                      </a:r>
                      <a:endParaRPr lang="ru-RU" sz="1200" b="1" i="0" u="none" strike="noStrike" dirty="0">
                        <a:solidFill>
                          <a:srgbClr val="000000"/>
                        </a:solidFill>
                        <a:effectLst/>
                        <a:latin typeface="Times New Roman Tj" panose="02020603050405020304" pitchFamily="18" charset="-52"/>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погибло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ранено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ДТП</a:t>
                      </a:r>
                      <a:endParaRPr lang="ru-RU" sz="1200" b="1" i="0" u="none" strike="noStrike" dirty="0">
                        <a:solidFill>
                          <a:srgbClr val="000000"/>
                        </a:solidFill>
                        <a:effectLst/>
                        <a:latin typeface="Times New Roman Tj" panose="02020603050405020304" pitchFamily="18" charset="-52"/>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погибло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ранено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ДТП</a:t>
                      </a:r>
                      <a:endParaRPr lang="ru-RU" sz="1200" b="1" i="0" u="none" strike="noStrike" dirty="0">
                        <a:solidFill>
                          <a:srgbClr val="000000"/>
                        </a:solidFill>
                        <a:effectLst/>
                        <a:latin typeface="Times New Roman Tj" panose="02020603050405020304" pitchFamily="18" charset="-52"/>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погибло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ранено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ДТП</a:t>
                      </a:r>
                      <a:endParaRPr lang="ru-RU" sz="1200" b="1" i="0" u="none" strike="noStrike" dirty="0">
                        <a:solidFill>
                          <a:srgbClr val="000000"/>
                        </a:solidFill>
                        <a:effectLst/>
                        <a:latin typeface="Times New Roman Tj" panose="02020603050405020304" pitchFamily="18" charset="-52"/>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погибло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ранено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ДТП</a:t>
                      </a:r>
                      <a:endParaRPr lang="ru-RU" sz="1200" b="1" i="0" u="none" strike="noStrike" dirty="0">
                        <a:solidFill>
                          <a:srgbClr val="000000"/>
                        </a:solidFill>
                        <a:effectLst/>
                        <a:latin typeface="Times New Roman Tj" panose="02020603050405020304" pitchFamily="18" charset="-52"/>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погибло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ранено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ДТП</a:t>
                      </a:r>
                      <a:endParaRPr lang="ru-RU" sz="1200" b="1" i="0" u="none" strike="noStrike" dirty="0">
                        <a:solidFill>
                          <a:srgbClr val="000000"/>
                        </a:solidFill>
                        <a:effectLst/>
                        <a:latin typeface="Times New Roman Tj" panose="02020603050405020304" pitchFamily="18" charset="-52"/>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погибло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tc>
                  <a:txBody>
                    <a:bodyPr/>
                    <a:lstStyle/>
                    <a:p>
                      <a:pPr algn="ctr" fontAlgn="b"/>
                      <a:r>
                        <a:rPr lang="ru-RU" sz="1200" b="1" u="none" strike="noStrike" dirty="0">
                          <a:effectLst/>
                        </a:rPr>
                        <a:t>ранено</a:t>
                      </a:r>
                      <a:endParaRPr lang="ru-RU" sz="1200" b="1" i="0" u="none" strike="noStrike" dirty="0">
                        <a:solidFill>
                          <a:srgbClr val="000000"/>
                        </a:solidFill>
                        <a:effectLst/>
                        <a:latin typeface="Calibri" panose="020F0502020204030204" pitchFamily="34" charset="0"/>
                      </a:endParaRPr>
                    </a:p>
                  </a:txBody>
                  <a:tcPr marL="9525" marR="9525" marT="9525" marB="0" vert="vert270" anchor="b">
                    <a:solidFill>
                      <a:schemeClr val="accent2">
                        <a:lumMod val="20000"/>
                        <a:lumOff val="80000"/>
                      </a:schemeClr>
                    </a:solidFill>
                  </a:tcPr>
                </a:tc>
                <a:extLst>
                  <a:ext uri="{0D108BD9-81ED-4DB2-BD59-A6C34878D82A}">
                    <a16:rowId xmlns:a16="http://schemas.microsoft.com/office/drawing/2014/main" val="2816857227"/>
                  </a:ext>
                </a:extLst>
              </a:tr>
              <a:tr h="274759">
                <a:tc>
                  <a:txBody>
                    <a:bodyPr/>
                    <a:lstStyle/>
                    <a:p>
                      <a:pPr algn="ctr" fontAlgn="ctr"/>
                      <a:r>
                        <a:rPr lang="ru-RU" sz="1200" b="1" u="none" strike="noStrike" dirty="0">
                          <a:effectLst/>
                        </a:rPr>
                        <a:t>2013</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ctr" fontAlgn="b"/>
                      <a:r>
                        <a:rPr lang="ru-RU" sz="1400" u="none" strike="noStrike" dirty="0">
                          <a:effectLst/>
                        </a:rPr>
                        <a:t>52</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595</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228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599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157</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22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163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244</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101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387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16</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179070704"/>
                  </a:ext>
                </a:extLst>
              </a:tr>
              <a:tr h="274759">
                <a:tc>
                  <a:txBody>
                    <a:bodyPr/>
                    <a:lstStyle/>
                    <a:p>
                      <a:pPr algn="ctr" fontAlgn="ctr"/>
                      <a:r>
                        <a:rPr lang="ru-RU" sz="1200" b="1" u="none" strike="noStrike" dirty="0">
                          <a:effectLst/>
                        </a:rPr>
                        <a:t>2014</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a:effectLst/>
                        </a:rPr>
                        <a:t>35</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715</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239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798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173</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188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31</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296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92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417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23</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1966507506"/>
                  </a:ext>
                </a:extLst>
              </a:tr>
              <a:tr h="274759">
                <a:tc>
                  <a:txBody>
                    <a:bodyPr/>
                    <a:lstStyle/>
                    <a:p>
                      <a:pPr algn="ctr" fontAlgn="ctr"/>
                      <a:r>
                        <a:rPr lang="ru-RU" sz="1200" b="1" u="none" strike="noStrike" dirty="0">
                          <a:effectLst/>
                        </a:rPr>
                        <a:t>2015</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dirty="0">
                          <a:effectLst/>
                        </a:rPr>
                        <a:t>38</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13</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44</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735</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256</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700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191</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26</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182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246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76</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388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20</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3912867415"/>
                  </a:ext>
                </a:extLst>
              </a:tr>
              <a:tr h="274759">
                <a:tc>
                  <a:txBody>
                    <a:bodyPr/>
                    <a:lstStyle/>
                    <a:p>
                      <a:pPr algn="ctr" fontAlgn="ctr"/>
                      <a:r>
                        <a:rPr lang="ru-RU" sz="1200" b="1" u="none" strike="noStrike" dirty="0">
                          <a:effectLst/>
                        </a:rPr>
                        <a:t>2016</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a:effectLst/>
                        </a:rPr>
                        <a:t>26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18</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28</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715</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250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651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144</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152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220</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80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357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24</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26</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2107219431"/>
                  </a:ext>
                </a:extLst>
              </a:tr>
              <a:tr h="274759">
                <a:tc>
                  <a:txBody>
                    <a:bodyPr/>
                    <a:lstStyle/>
                    <a:p>
                      <a:pPr algn="ctr" fontAlgn="ctr"/>
                      <a:r>
                        <a:rPr lang="ru-RU" sz="1200" b="1" u="none" strike="noStrike" dirty="0">
                          <a:effectLst/>
                        </a:rPr>
                        <a:t>2017</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a:effectLst/>
                        </a:rPr>
                        <a:t>18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5</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17</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700</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248</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650</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143</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149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238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102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353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23</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6</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554882774"/>
                  </a:ext>
                </a:extLst>
              </a:tr>
              <a:tr h="274759">
                <a:tc>
                  <a:txBody>
                    <a:bodyPr/>
                    <a:lstStyle/>
                    <a:p>
                      <a:pPr algn="ctr" fontAlgn="ctr"/>
                      <a:r>
                        <a:rPr lang="ru-RU" sz="1200" b="1" u="none" strike="noStrike" dirty="0">
                          <a:effectLst/>
                        </a:rPr>
                        <a:t>2018</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a:effectLst/>
                        </a:rPr>
                        <a:t>10</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738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242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672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157</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26</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185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202</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328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1200776154"/>
                  </a:ext>
                </a:extLst>
              </a:tr>
              <a:tr h="274759">
                <a:tc>
                  <a:txBody>
                    <a:bodyPr/>
                    <a:lstStyle/>
                    <a:p>
                      <a:pPr algn="ctr" fontAlgn="ctr"/>
                      <a:r>
                        <a:rPr lang="ru-RU" sz="1200" b="1" u="none" strike="noStrike" dirty="0">
                          <a:effectLst/>
                        </a:rPr>
                        <a:t>2019</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a:effectLst/>
                        </a:rPr>
                        <a:t>9</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718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235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681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141</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34</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158</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15</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192</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69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322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16</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703473789"/>
                  </a:ext>
                </a:extLst>
              </a:tr>
              <a:tr h="274759">
                <a:tc>
                  <a:txBody>
                    <a:bodyPr/>
                    <a:lstStyle/>
                    <a:p>
                      <a:pPr algn="ctr" fontAlgn="ctr"/>
                      <a:r>
                        <a:rPr lang="ru-RU" sz="1200" b="1" u="none" strike="noStrike" dirty="0">
                          <a:effectLst/>
                        </a:rPr>
                        <a:t>2020</a:t>
                      </a:r>
                      <a:endParaRPr lang="ru-RU" sz="1200" b="1" i="0" u="none" strike="noStrike" dirty="0">
                        <a:solidFill>
                          <a:srgbClr val="000000"/>
                        </a:solidFill>
                        <a:effectLst/>
                        <a:latin typeface="Calibri" panose="020F0502020204030204" pitchFamily="34" charset="0"/>
                      </a:endParaRPr>
                    </a:p>
                  </a:txBody>
                  <a:tcPr marL="9525" marR="9525" marT="9525" marB="0" anchor="ctr">
                    <a:solidFill>
                      <a:schemeClr val="accent2">
                        <a:lumMod val="20000"/>
                        <a:lumOff val="80000"/>
                      </a:schemeClr>
                    </a:solidFill>
                  </a:tcPr>
                </a:tc>
                <a:tc>
                  <a:txBody>
                    <a:bodyPr/>
                    <a:lstStyle/>
                    <a:p>
                      <a:pPr algn="ctr" fontAlgn="b"/>
                      <a:r>
                        <a:rPr lang="ru-RU" sz="1400" u="none" strike="noStrike">
                          <a:effectLst/>
                        </a:rPr>
                        <a:t>8</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701</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204</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756</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105</a:t>
                      </a:r>
                      <a:endParaRPr lang="ru-RU" sz="1400" b="0" i="0" u="none" strike="noStrike">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111</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14</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3</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166</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72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290</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26</a:t>
                      </a:r>
                      <a:endParaRPr lang="ru-RU" sz="1400" b="0" i="0" u="none" strike="noStrike" dirty="0">
                        <a:solidFill>
                          <a:srgbClr val="000000"/>
                        </a:solidFill>
                        <a:effectLst/>
                        <a:latin typeface="Times New Roman Tj" panose="02020603050405020304" pitchFamily="18" charset="-52"/>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16</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3615165682"/>
                  </a:ext>
                </a:extLst>
              </a:tr>
              <a:tr h="261676">
                <a:tc>
                  <a:txBody>
                    <a:bodyPr/>
                    <a:lstStyle/>
                    <a:p>
                      <a:pPr algn="ctr" fontAlgn="b"/>
                      <a:r>
                        <a:rPr lang="ru-RU" sz="1100" b="1" u="none" strike="noStrike" dirty="0">
                          <a:effectLst/>
                        </a:rPr>
                        <a:t>2021</a:t>
                      </a:r>
                      <a:endParaRPr lang="ru-RU" sz="1100" b="1"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752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244</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761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49</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10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a:effectLst/>
                        </a:rPr>
                        <a:t>3</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7</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162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94</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261</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16</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9</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ru-RU" sz="1400" u="none" strike="noStrike" dirty="0">
                          <a:effectLst/>
                        </a:rPr>
                        <a:t>22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extLst>
                  <a:ext uri="{0D108BD9-81ED-4DB2-BD59-A6C34878D82A}">
                    <a16:rowId xmlns:a16="http://schemas.microsoft.com/office/drawing/2014/main" val="1573902085"/>
                  </a:ext>
                </a:extLst>
              </a:tr>
              <a:tr h="261676">
                <a:tc>
                  <a:txBody>
                    <a:bodyPr/>
                    <a:lstStyle/>
                    <a:p>
                      <a:pPr algn="ctr" fontAlgn="b"/>
                      <a:r>
                        <a:rPr lang="ru-RU" sz="1100" b="1" u="none" strike="noStrike" dirty="0">
                          <a:effectLst/>
                        </a:rPr>
                        <a:t>2022</a:t>
                      </a:r>
                      <a:endParaRPr lang="ru-RU" sz="1100" b="1"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4</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675</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258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657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27</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50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18</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22</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a:effectLst/>
                        </a:rPr>
                        <a:t>170</a:t>
                      </a:r>
                      <a:endParaRPr lang="ru-RU" sz="1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22</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288</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18</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14</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r>
                        <a:rPr lang="ru-RU" sz="1400" u="none" strike="noStrike" dirty="0">
                          <a:effectLst/>
                        </a:rPr>
                        <a:t>19</a:t>
                      </a:r>
                      <a:endParaRPr lang="ru-RU" sz="1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4005981827"/>
                  </a:ext>
                </a:extLst>
              </a:tr>
              <a:tr h="261676">
                <a:tc>
                  <a:txBody>
                    <a:bodyPr/>
                    <a:lstStyle/>
                    <a:p>
                      <a:pPr algn="ctr" fontAlgn="b"/>
                      <a:r>
                        <a:rPr lang="ru-RU" sz="1100" b="1" i="0" u="none" strike="noStrike" dirty="0">
                          <a:solidFill>
                            <a:srgbClr val="000000"/>
                          </a:solidFill>
                          <a:effectLst/>
                          <a:latin typeface="Calibri" panose="020F0502020204030204" pitchFamily="34" charset="0"/>
                        </a:rPr>
                        <a:t>%</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-92,31</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-100,00</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-91,23</a:t>
                      </a:r>
                    </a:p>
                  </a:txBody>
                  <a:tcPr marL="9525" marR="9525" marT="9525" marB="0" anchor="b">
                    <a:solidFill>
                      <a:schemeClr val="accent2">
                        <a:lumMod val="20000"/>
                        <a:lumOff val="80000"/>
                      </a:schemeClr>
                    </a:solidFill>
                  </a:tcPr>
                </a:tc>
                <a:tc>
                  <a:txBody>
                    <a:bodyPr/>
                    <a:lstStyle/>
                    <a:p>
                      <a:pPr algn="ctr" fontAlgn="b"/>
                      <a:r>
                        <a:rPr lang="ru-RU" sz="1400" b="1" i="0" u="none" strike="noStrike" dirty="0">
                          <a:solidFill>
                            <a:srgbClr val="FF0000"/>
                          </a:solidFill>
                          <a:effectLst/>
                          <a:latin typeface="Calibri" panose="020F0502020204030204" pitchFamily="34" charset="0"/>
                        </a:rPr>
                        <a:t>13,45</a:t>
                      </a:r>
                    </a:p>
                  </a:txBody>
                  <a:tcPr marL="9525" marR="9525" marT="9525" marB="0" anchor="b">
                    <a:solidFill>
                      <a:schemeClr val="accent2">
                        <a:lumMod val="20000"/>
                        <a:lumOff val="80000"/>
                      </a:schemeClr>
                    </a:solidFill>
                  </a:tcPr>
                </a:tc>
                <a:tc>
                  <a:txBody>
                    <a:bodyPr/>
                    <a:lstStyle/>
                    <a:p>
                      <a:pPr algn="ctr" fontAlgn="b"/>
                      <a:r>
                        <a:rPr lang="ru-RU" sz="1400" b="1" i="0" u="none" strike="noStrike" dirty="0">
                          <a:solidFill>
                            <a:srgbClr val="FF0000"/>
                          </a:solidFill>
                          <a:effectLst/>
                          <a:latin typeface="Calibri" panose="020F0502020204030204" pitchFamily="34" charset="0"/>
                        </a:rPr>
                        <a:t>13,16</a:t>
                      </a:r>
                    </a:p>
                  </a:txBody>
                  <a:tcPr marL="9525" marR="9525" marT="9525" marB="0" anchor="b">
                    <a:solidFill>
                      <a:schemeClr val="accent2">
                        <a:lumMod val="20000"/>
                        <a:lumOff val="80000"/>
                      </a:schemeClr>
                    </a:solidFill>
                  </a:tcPr>
                </a:tc>
                <a:tc>
                  <a:txBody>
                    <a:bodyPr/>
                    <a:lstStyle/>
                    <a:p>
                      <a:pPr algn="ctr" fontAlgn="b"/>
                      <a:r>
                        <a:rPr lang="ru-RU" sz="1400" b="1" i="0" u="none" strike="noStrike" dirty="0">
                          <a:solidFill>
                            <a:srgbClr val="FF0000"/>
                          </a:solidFill>
                          <a:effectLst/>
                          <a:latin typeface="Calibri" panose="020F0502020204030204" pitchFamily="34" charset="0"/>
                        </a:rPr>
                        <a:t>9,68</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-68,15</a:t>
                      </a:r>
                    </a:p>
                  </a:txBody>
                  <a:tcPr marL="9525" marR="9525" marT="9525" marB="0" anchor="b">
                    <a:solidFill>
                      <a:schemeClr val="accent2">
                        <a:lumMod val="20000"/>
                        <a:lumOff val="80000"/>
                      </a:schemeClr>
                    </a:solidFill>
                  </a:tcPr>
                </a:tc>
                <a:tc>
                  <a:txBody>
                    <a:bodyPr/>
                    <a:lstStyle/>
                    <a:p>
                      <a:pPr algn="ctr" fontAlgn="b"/>
                      <a:r>
                        <a:rPr lang="ru-RU" sz="1400" b="1" i="0" u="none" strike="noStrike" dirty="0">
                          <a:solidFill>
                            <a:srgbClr val="FF0000"/>
                          </a:solidFill>
                          <a:effectLst/>
                          <a:latin typeface="Calibri" panose="020F0502020204030204" pitchFamily="34" charset="0"/>
                        </a:rPr>
                        <a:t>22,73</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-69,33</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-67,86</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-80,00</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-57,69</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-30,33</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-78,22</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-25,58</a:t>
                      </a:r>
                    </a:p>
                  </a:txBody>
                  <a:tcPr marL="9525" marR="9525" marT="9525" marB="0" anchor="b">
                    <a:solidFill>
                      <a:schemeClr val="accent2">
                        <a:lumMod val="20000"/>
                        <a:lumOff val="80000"/>
                      </a:schemeClr>
                    </a:solidFill>
                  </a:tcPr>
                </a:tc>
                <a:tc>
                  <a:txBody>
                    <a:bodyPr/>
                    <a:lstStyle/>
                    <a:p>
                      <a:pPr algn="ctr" fontAlgn="b"/>
                      <a:r>
                        <a:rPr lang="ru-RU" sz="1400" b="1" i="0" u="none" strike="noStrike">
                          <a:solidFill>
                            <a:srgbClr val="000000"/>
                          </a:solidFill>
                          <a:effectLst/>
                          <a:latin typeface="Calibri" panose="020F0502020204030204" pitchFamily="34" charset="0"/>
                        </a:rPr>
                        <a:t>0,00</a:t>
                      </a:r>
                    </a:p>
                  </a:txBody>
                  <a:tcPr marL="9525" marR="9525" marT="9525" marB="0" anchor="b">
                    <a:solidFill>
                      <a:schemeClr val="accent2">
                        <a:lumMod val="20000"/>
                        <a:lumOff val="80000"/>
                      </a:schemeClr>
                    </a:solidFill>
                  </a:tcPr>
                </a:tc>
                <a:tc>
                  <a:txBody>
                    <a:bodyPr/>
                    <a:lstStyle/>
                    <a:p>
                      <a:pPr algn="ctr" fontAlgn="b"/>
                      <a:r>
                        <a:rPr lang="ru-RU" sz="1400" b="1" i="0" u="none" strike="noStrike" dirty="0">
                          <a:solidFill>
                            <a:srgbClr val="FF0000"/>
                          </a:solidFill>
                          <a:effectLst/>
                          <a:latin typeface="Calibri" panose="020F0502020204030204" pitchFamily="34" charset="0"/>
                        </a:rPr>
                        <a:t>75,00</a:t>
                      </a:r>
                    </a:p>
                  </a:txBody>
                  <a:tcPr marL="9525" marR="9525" marT="9525" marB="0" anchor="b">
                    <a:solidFill>
                      <a:schemeClr val="accent2">
                        <a:lumMod val="20000"/>
                        <a:lumOff val="80000"/>
                      </a:schemeClr>
                    </a:solidFill>
                  </a:tcPr>
                </a:tc>
                <a:tc>
                  <a:txBody>
                    <a:bodyPr/>
                    <a:lstStyle/>
                    <a:p>
                      <a:pPr algn="ctr" fontAlgn="b"/>
                      <a:r>
                        <a:rPr lang="ru-RU" sz="1400" b="1" i="0" u="none" strike="noStrike" dirty="0">
                          <a:solidFill>
                            <a:srgbClr val="FF0000"/>
                          </a:solidFill>
                          <a:effectLst/>
                          <a:latin typeface="Calibri" panose="020F0502020204030204" pitchFamily="34" charset="0"/>
                        </a:rPr>
                        <a:t>18,75</a:t>
                      </a:r>
                    </a:p>
                  </a:txBody>
                  <a:tcPr marL="9525" marR="9525" marT="9525" marB="0" anchor="b">
                    <a:solidFill>
                      <a:schemeClr val="accent2">
                        <a:lumMod val="20000"/>
                        <a:lumOff val="80000"/>
                      </a:schemeClr>
                    </a:solidFill>
                  </a:tcPr>
                </a:tc>
                <a:extLst>
                  <a:ext uri="{0D108BD9-81ED-4DB2-BD59-A6C34878D82A}">
                    <a16:rowId xmlns:a16="http://schemas.microsoft.com/office/drawing/2014/main" val="1700679716"/>
                  </a:ext>
                </a:extLst>
              </a:tr>
            </a:tbl>
          </a:graphicData>
        </a:graphic>
      </p:graphicFrame>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1" y="39031"/>
            <a:ext cx="1921197" cy="1528894"/>
          </a:xfrm>
          <a:prstGeom prst="rect">
            <a:avLst/>
          </a:prstGeom>
        </p:spPr>
      </p:pic>
    </p:spTree>
    <p:extLst>
      <p:ext uri="{BB962C8B-B14F-4D97-AF65-F5344CB8AC3E}">
        <p14:creationId xmlns:p14="http://schemas.microsoft.com/office/powerpoint/2010/main" val="2494187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8977" y="187960"/>
            <a:ext cx="1921197" cy="1528894"/>
          </a:xfrm>
          <a:prstGeom prst="rect">
            <a:avLst/>
          </a:prstGeom>
        </p:spPr>
      </p:pic>
      <p:graphicFrame>
        <p:nvGraphicFramePr>
          <p:cNvPr id="7" name="Диаграмма 6"/>
          <p:cNvGraphicFramePr>
            <a:graphicFrameLocks/>
          </p:cNvGraphicFramePr>
          <p:nvPr/>
        </p:nvGraphicFramePr>
        <p:xfrm>
          <a:off x="273132" y="439387"/>
          <a:ext cx="9775845" cy="6127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6128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106680"/>
            <a:ext cx="10249746" cy="1320800"/>
          </a:xfrm>
        </p:spPr>
        <p:txBody>
          <a:bodyPr/>
          <a:lstStyle/>
          <a:p>
            <a:r>
              <a:rPr lang="ru-RU" b="1" dirty="0"/>
              <a:t>Диаграмма количества транспорта в </a:t>
            </a:r>
            <a:br>
              <a:rPr lang="ru-RU" b="1" dirty="0"/>
            </a:br>
            <a:r>
              <a:rPr lang="ru-RU" b="1" dirty="0"/>
              <a:t>               республике за 10 лет </a:t>
            </a:r>
          </a:p>
        </p:txBody>
      </p:sp>
      <p:graphicFrame>
        <p:nvGraphicFramePr>
          <p:cNvPr id="14" name="Объект 13"/>
          <p:cNvGraphicFramePr>
            <a:graphicFrameLocks noGrp="1"/>
          </p:cNvGraphicFramePr>
          <p:nvPr>
            <p:ph idx="1"/>
          </p:nvPr>
        </p:nvGraphicFramePr>
        <p:xfrm>
          <a:off x="677862" y="1264920"/>
          <a:ext cx="10630218" cy="5166360"/>
        </p:xfrm>
        <a:graphic>
          <a:graphicData uri="http://schemas.openxmlformats.org/drawingml/2006/chart">
            <c:chart xmlns:c="http://schemas.openxmlformats.org/drawingml/2006/chart" xmlns:r="http://schemas.openxmlformats.org/officeDocument/2006/relationships" r:id="rId2"/>
          </a:graphicData>
        </a:graphic>
      </p:graphicFrame>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171" y="1056005"/>
            <a:ext cx="1500909" cy="742950"/>
          </a:xfrm>
          <a:prstGeom prst="rect">
            <a:avLst/>
          </a:prstGeom>
        </p:spPr>
      </p:pic>
    </p:spTree>
    <p:extLst>
      <p:ext uri="{BB962C8B-B14F-4D97-AF65-F5344CB8AC3E}">
        <p14:creationId xmlns:p14="http://schemas.microsoft.com/office/powerpoint/2010/main" val="4259352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155DBD4-1318-C740-82C8-D5FF071DA87A}"/>
              </a:ext>
            </a:extLst>
          </p:cNvPr>
          <p:cNvGrpSpPr/>
          <p:nvPr/>
        </p:nvGrpSpPr>
        <p:grpSpPr>
          <a:xfrm>
            <a:off x="255679" y="1095555"/>
            <a:ext cx="457200" cy="5486400"/>
            <a:chOff x="290513" y="685800"/>
            <a:chExt cx="457200" cy="5486400"/>
          </a:xfrm>
        </p:grpSpPr>
        <p:sp>
          <p:nvSpPr>
            <p:cNvPr id="6" name="Rectangle 5">
              <a:extLst>
                <a:ext uri="{FF2B5EF4-FFF2-40B4-BE49-F238E27FC236}">
                  <a16:creationId xmlns:a16="http://schemas.microsoft.com/office/drawing/2014/main" id="{83C48E4A-1FAD-6244-9928-E04DED69CD82}"/>
                </a:ext>
              </a:extLst>
            </p:cNvPr>
            <p:cNvSpPr/>
            <p:nvPr/>
          </p:nvSpPr>
          <p:spPr>
            <a:xfrm>
              <a:off x="290513" y="685800"/>
              <a:ext cx="457200" cy="5486400"/>
            </a:xfrm>
            <a:prstGeom prst="rect">
              <a:avLst/>
            </a:prstGeom>
            <a:gradFill>
              <a:gsLst>
                <a:gs pos="0">
                  <a:srgbClr val="2387CB"/>
                </a:gs>
                <a:gs pos="50000">
                  <a:srgbClr val="B3D9F3"/>
                </a:gs>
                <a:gs pos="100000">
                  <a:schemeClr val="bg1"/>
                </a:gs>
              </a:gsLst>
              <a:lin ang="5400000" scaled="0"/>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BEE9F"/>
                </a:solidFill>
              </a:endParaRPr>
            </a:p>
          </p:txBody>
        </p:sp>
        <p:sp>
          <p:nvSpPr>
            <p:cNvPr id="7" name="Rounded Rectangle 6">
              <a:extLst>
                <a:ext uri="{FF2B5EF4-FFF2-40B4-BE49-F238E27FC236}">
                  <a16:creationId xmlns:a16="http://schemas.microsoft.com/office/drawing/2014/main" id="{47F88FB7-90D6-3E4A-9104-04A5C73944C1}"/>
                </a:ext>
              </a:extLst>
            </p:cNvPr>
            <p:cNvSpPr/>
            <p:nvPr/>
          </p:nvSpPr>
          <p:spPr>
            <a:xfrm>
              <a:off x="366713" y="5029200"/>
              <a:ext cx="304800" cy="304800"/>
            </a:xfrm>
            <a:prstGeom prst="roundRect">
              <a:avLst/>
            </a:prstGeom>
            <a:solidFill>
              <a:srgbClr val="5BC3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8" name="Rounded Rectangle 7">
              <a:extLst>
                <a:ext uri="{FF2B5EF4-FFF2-40B4-BE49-F238E27FC236}">
                  <a16:creationId xmlns:a16="http://schemas.microsoft.com/office/drawing/2014/main" id="{2DE1D273-A736-A54B-B112-D12E8207CEBA}"/>
                </a:ext>
              </a:extLst>
            </p:cNvPr>
            <p:cNvSpPr/>
            <p:nvPr/>
          </p:nvSpPr>
          <p:spPr>
            <a:xfrm>
              <a:off x="366713" y="4267200"/>
              <a:ext cx="304800" cy="304800"/>
            </a:xfrm>
            <a:prstGeom prst="roundRect">
              <a:avLst/>
            </a:prstGeom>
            <a:solidFill>
              <a:srgbClr val="FBEE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9" name="Rounded Rectangle 8">
              <a:extLst>
                <a:ext uri="{FF2B5EF4-FFF2-40B4-BE49-F238E27FC236}">
                  <a16:creationId xmlns:a16="http://schemas.microsoft.com/office/drawing/2014/main" id="{36BE4C7A-47A5-E347-ADCB-90BB168C87FC}"/>
                </a:ext>
              </a:extLst>
            </p:cNvPr>
            <p:cNvSpPr/>
            <p:nvPr/>
          </p:nvSpPr>
          <p:spPr>
            <a:xfrm>
              <a:off x="366713" y="3886200"/>
              <a:ext cx="304800" cy="304800"/>
            </a:xfrm>
            <a:prstGeom prst="roundRect">
              <a:avLst/>
            </a:prstGeom>
            <a:solidFill>
              <a:srgbClr val="8FC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10" name="Rounded Rectangle 9">
              <a:extLst>
                <a:ext uri="{FF2B5EF4-FFF2-40B4-BE49-F238E27FC236}">
                  <a16:creationId xmlns:a16="http://schemas.microsoft.com/office/drawing/2014/main" id="{D6572B32-2665-124B-A00A-78BEC317F3AB}"/>
                </a:ext>
              </a:extLst>
            </p:cNvPr>
            <p:cNvSpPr/>
            <p:nvPr/>
          </p:nvSpPr>
          <p:spPr>
            <a:xfrm>
              <a:off x="366713" y="4648200"/>
              <a:ext cx="304800" cy="304800"/>
            </a:xfrm>
            <a:prstGeom prst="roundRect">
              <a:avLst/>
            </a:prstGeom>
            <a:solidFill>
              <a:srgbClr val="8FC7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11" name="Rounded Rectangle 10">
              <a:extLst>
                <a:ext uri="{FF2B5EF4-FFF2-40B4-BE49-F238E27FC236}">
                  <a16:creationId xmlns:a16="http://schemas.microsoft.com/office/drawing/2014/main" id="{DE8BFABB-BCDC-2B49-929B-4E72D223A0E6}"/>
                </a:ext>
              </a:extLst>
            </p:cNvPr>
            <p:cNvSpPr/>
            <p:nvPr/>
          </p:nvSpPr>
          <p:spPr>
            <a:xfrm>
              <a:off x="366713" y="3505200"/>
              <a:ext cx="304800" cy="304800"/>
            </a:xfrm>
            <a:prstGeom prst="roundRect">
              <a:avLst/>
            </a:prstGeom>
            <a:solidFill>
              <a:srgbClr val="5BC3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12" name="Rounded Rectangle 11">
              <a:extLst>
                <a:ext uri="{FF2B5EF4-FFF2-40B4-BE49-F238E27FC236}">
                  <a16:creationId xmlns:a16="http://schemas.microsoft.com/office/drawing/2014/main" id="{7A99CE48-B1B9-6D4B-A90B-F2E1B23D3777}"/>
                </a:ext>
              </a:extLst>
            </p:cNvPr>
            <p:cNvSpPr/>
            <p:nvPr/>
          </p:nvSpPr>
          <p:spPr>
            <a:xfrm>
              <a:off x="366713" y="3124200"/>
              <a:ext cx="304800" cy="304800"/>
            </a:xfrm>
            <a:prstGeom prst="roundRect">
              <a:avLst/>
            </a:prstGeom>
            <a:solidFill>
              <a:srgbClr val="FBEE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13" name="Rounded Rectangle 12">
              <a:extLst>
                <a:ext uri="{FF2B5EF4-FFF2-40B4-BE49-F238E27FC236}">
                  <a16:creationId xmlns:a16="http://schemas.microsoft.com/office/drawing/2014/main" id="{CBDAD0E4-22CB-5049-9A84-2A2C9DF99BE5}"/>
                </a:ext>
              </a:extLst>
            </p:cNvPr>
            <p:cNvSpPr/>
            <p:nvPr/>
          </p:nvSpPr>
          <p:spPr>
            <a:xfrm>
              <a:off x="366713" y="2743200"/>
              <a:ext cx="304800" cy="3048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14" name="Rounded Rectangle 13">
              <a:extLst>
                <a:ext uri="{FF2B5EF4-FFF2-40B4-BE49-F238E27FC236}">
                  <a16:creationId xmlns:a16="http://schemas.microsoft.com/office/drawing/2014/main" id="{D56C1927-8165-7044-9F44-2E7FAB17300D}"/>
                </a:ext>
              </a:extLst>
            </p:cNvPr>
            <p:cNvSpPr/>
            <p:nvPr/>
          </p:nvSpPr>
          <p:spPr>
            <a:xfrm>
              <a:off x="366713" y="2362200"/>
              <a:ext cx="304800" cy="3048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15" name="Rounded Rectangle 14">
              <a:extLst>
                <a:ext uri="{FF2B5EF4-FFF2-40B4-BE49-F238E27FC236}">
                  <a16:creationId xmlns:a16="http://schemas.microsoft.com/office/drawing/2014/main" id="{58C80C4A-9828-2F42-B638-D81ECE015939}"/>
                </a:ext>
              </a:extLst>
            </p:cNvPr>
            <p:cNvSpPr/>
            <p:nvPr/>
          </p:nvSpPr>
          <p:spPr>
            <a:xfrm>
              <a:off x="366713" y="5410200"/>
              <a:ext cx="304800" cy="3048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grpSp>
      <p:pic>
        <p:nvPicPr>
          <p:cNvPr id="1027" name="Picture 3" descr="C:\Users\admin\Desktop\Рисунок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381" y="1376248"/>
            <a:ext cx="7564583" cy="5382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4AA908-39EB-455B-A107-B00EAC4C6738}"/>
              </a:ext>
            </a:extLst>
          </p:cNvPr>
          <p:cNvSpPr txBox="1"/>
          <p:nvPr/>
        </p:nvSpPr>
        <p:spPr>
          <a:xfrm>
            <a:off x="1589103" y="510780"/>
            <a:ext cx="8806647" cy="584775"/>
          </a:xfrm>
          <a:prstGeom prst="rect">
            <a:avLst/>
          </a:prstGeom>
          <a:noFill/>
        </p:spPr>
        <p:txBody>
          <a:bodyPr wrap="square" rtlCol="0">
            <a:spAutoFit/>
          </a:bodyPr>
          <a:lstStyle/>
          <a:p>
            <a:pPr algn="ctr"/>
            <a:r>
              <a:rPr lang="ru-RU" sz="3200" dirty="0"/>
              <a:t>ПРОБЛЕМА ДОРОГ В СТРАНЕ</a:t>
            </a:r>
          </a:p>
        </p:txBody>
      </p:sp>
      <p:pic>
        <p:nvPicPr>
          <p:cNvPr id="23" name="Рисунок 22">
            <a:extLst>
              <a:ext uri="{FF2B5EF4-FFF2-40B4-BE49-F238E27FC236}">
                <a16:creationId xmlns:a16="http://schemas.microsoft.com/office/drawing/2014/main" id="{252495F0-F41B-47DA-871E-8B279CBA5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8787" y="431692"/>
            <a:ext cx="1500909" cy="742950"/>
          </a:xfrm>
          <a:prstGeom prst="rect">
            <a:avLst/>
          </a:prstGeom>
        </p:spPr>
      </p:pic>
    </p:spTree>
    <p:extLst>
      <p:ext uri="{BB962C8B-B14F-4D97-AF65-F5344CB8AC3E}">
        <p14:creationId xmlns:p14="http://schemas.microsoft.com/office/powerpoint/2010/main" val="3765503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9451" y="182764"/>
            <a:ext cx="10646229" cy="6745693"/>
          </a:xfrm>
          <a:prstGeom prst="rect">
            <a:avLst/>
          </a:prstGeom>
        </p:spPr>
        <p:txBody>
          <a:bodyPr wrap="square">
            <a:spAutoFit/>
          </a:bodyPr>
          <a:lstStyle/>
          <a:p>
            <a:pPr>
              <a:lnSpc>
                <a:spcPct val="107000"/>
              </a:lnSpc>
              <a:spcAft>
                <a:spcPts val="800"/>
              </a:spcAft>
            </a:pPr>
            <a:r>
              <a:rPr lang="ru-RU" sz="3200" b="1" dirty="0">
                <a:latin typeface="Times New Roman" panose="02020603050405020304" pitchFamily="18" charset="0"/>
                <a:ea typeface="Calibri" panose="020F0502020204030204" pitchFamily="34" charset="0"/>
                <a:cs typeface="Times New Roman" panose="02020603050405020304" pitchFamily="18" charset="0"/>
              </a:rPr>
              <a:t>Проблемы</a:t>
            </a:r>
            <a:endParaRPr lang="ru-RU"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latin typeface="Times New Roman" panose="02020603050405020304" pitchFamily="18" charset="0"/>
                <a:ea typeface="Calibri" panose="020F0502020204030204" pitchFamily="34" charset="0"/>
                <a:cs typeface="Times New Roman" panose="02020603050405020304" pitchFamily="18" charset="0"/>
              </a:rPr>
              <a:t>В отношении использования ремней безопасности</a:t>
            </a:r>
            <a:r>
              <a:rPr lang="ru-RU" sz="2400" dirty="0">
                <a:latin typeface="Times New Roman" panose="02020603050405020304" pitchFamily="18" charset="0"/>
                <a:ea typeface="Calibri" panose="020F0502020204030204" pitchFamily="34"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В законодательстве не предусмотрено административное меры </a:t>
            </a:r>
          </a:p>
          <a:p>
            <a:pPr>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     воздействия за нарушение  использования ремня  безопасности со  стороны</a:t>
            </a:r>
          </a:p>
          <a:p>
            <a:pPr>
              <a:spcAft>
                <a:spcPts val="800"/>
              </a:spcAft>
            </a:pPr>
            <a:r>
              <a:rPr lang="ru-RU" sz="2400" dirty="0">
                <a:latin typeface="Times New Roman" panose="02020603050405020304" pitchFamily="18" charset="0"/>
                <a:ea typeface="Calibri" panose="020F0502020204030204" pitchFamily="34" charset="0"/>
                <a:cs typeface="Times New Roman" panose="02020603050405020304" pitchFamily="18" charset="0"/>
              </a:rPr>
              <a:t>     водителя и пассажира передних сидений  автомобиля.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Правила  дорожного движения РТ запрещает   использование автомобиля если водитель и пассажир переднего сидения не пристегнулись ремнем безопасности</a:t>
            </a:r>
          </a:p>
          <a:p>
            <a:pPr marL="342900" indent="-342900">
              <a:lnSpc>
                <a:spcPct val="107000"/>
              </a:lnSpc>
              <a:spcAft>
                <a:spcPts val="800"/>
              </a:spcAft>
              <a:buFont typeface="Arial" panose="020B0604020202020204" pitchFamily="34" charset="0"/>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-В настоящее время в республике менее 30% водителей используют ремнем безопасности. </a:t>
            </a:r>
          </a:p>
          <a:p>
            <a:pPr>
              <a:lnSpc>
                <a:spcPct val="107000"/>
              </a:lnSpc>
              <a:spcAft>
                <a:spcPts val="800"/>
              </a:spcAft>
            </a:pPr>
            <a:r>
              <a:rPr lang="ru-RU" i="1" dirty="0"/>
              <a:t>Одной из причин низкого уровня использования ремней безопасности в республике это отсутствие административных мер воздействия за неиспользование ремня безопасности </a:t>
            </a:r>
          </a:p>
          <a:p>
            <a:pPr>
              <a:lnSpc>
                <a:spcPct val="107000"/>
              </a:lnSpc>
              <a:spcAft>
                <a:spcPts val="800"/>
              </a:spcAft>
            </a:pPr>
            <a:r>
              <a:rPr lang="ru-RU" sz="2000" i="1" dirty="0">
                <a:latin typeface="Calibri" panose="020F0502020204030204" pitchFamily="34" charset="0"/>
                <a:ea typeface="Calibri" panose="020F0502020204030204" pitchFamily="34" charset="0"/>
                <a:cs typeface="Times New Roman" panose="02020603050405020304" pitchFamily="18" charset="0"/>
              </a:rPr>
              <a:t>В раках проекта УРПСЦА-4 предусмотрено Проведение компании по Улучшению использования ремня безопасности в республике.</a:t>
            </a:r>
          </a:p>
          <a:p>
            <a:pPr marL="342900" indent="-342900">
              <a:lnSpc>
                <a:spcPct val="107000"/>
              </a:lnSpc>
              <a:spcAft>
                <a:spcPts val="800"/>
              </a:spcAft>
              <a:buFont typeface="Wingdings" panose="05000000000000000000" pitchFamily="2" charset="2"/>
              <a:buChar char="§"/>
            </a:pPr>
            <a:r>
              <a:rPr lang="ru-RU" sz="2400" dirty="0">
                <a:latin typeface="Times New Roman" panose="02020603050405020304" pitchFamily="18" charset="0"/>
                <a:ea typeface="Calibri" panose="020F0502020204030204" pitchFamily="34" charset="0"/>
                <a:cs typeface="Times New Roman" panose="02020603050405020304" pitchFamily="18" charset="0"/>
              </a:rPr>
              <a:t>Острая нехватка  измерительных приборов (</a:t>
            </a:r>
            <a:r>
              <a:rPr lang="tg-Cyrl-TJ" sz="2400" dirty="0">
                <a:latin typeface="Times New Roman" panose="02020603050405020304" pitchFamily="18" charset="0"/>
                <a:ea typeface="Calibri" panose="020F0502020204030204" pitchFamily="34" charset="0"/>
                <a:cs typeface="Times New Roman" panose="02020603050405020304" pitchFamily="18" charset="0"/>
              </a:rPr>
              <a:t>Радар</a:t>
            </a:r>
            <a:r>
              <a:rPr lang="ru-RU" sz="2400" dirty="0">
                <a:latin typeface="Times New Roman" panose="02020603050405020304" pitchFamily="18" charset="0"/>
                <a:ea typeface="Calibri" panose="020F0502020204030204" pitchFamily="34" charset="0"/>
                <a:cs typeface="Times New Roman" panose="02020603050405020304" pitchFamily="18" charset="0"/>
              </a:rPr>
              <a:t>ы)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0282" y="0"/>
            <a:ext cx="2711718" cy="1645920"/>
          </a:xfrm>
          <a:prstGeom prst="rect">
            <a:avLst/>
          </a:prstGeom>
        </p:spPr>
      </p:pic>
    </p:spTree>
    <p:extLst>
      <p:ext uri="{BB962C8B-B14F-4D97-AF65-F5344CB8AC3E}">
        <p14:creationId xmlns:p14="http://schemas.microsoft.com/office/powerpoint/2010/main" val="3652029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357" y="668606"/>
            <a:ext cx="8570821" cy="5396509"/>
          </a:xfrm>
          <a:prstGeom prst="rect">
            <a:avLst/>
          </a:prstGeom>
        </p:spPr>
      </p:pic>
      <p:pic>
        <p:nvPicPr>
          <p:cNvPr id="3" name="Рисунок 2"/>
          <p:cNvPicPr>
            <a:picLocks noChangeAspect="1"/>
          </p:cNvPicPr>
          <p:nvPr/>
        </p:nvPicPr>
        <p:blipFill>
          <a:blip r:embed="rId5"/>
          <a:stretch>
            <a:fillRect/>
          </a:stretch>
        </p:blipFill>
        <p:spPr>
          <a:xfrm>
            <a:off x="9349412" y="3236994"/>
            <a:ext cx="2784811" cy="1853165"/>
          </a:xfrm>
          <a:prstGeom prst="rect">
            <a:avLst/>
          </a:prstGeom>
        </p:spPr>
      </p:pic>
      <p:pic>
        <p:nvPicPr>
          <p:cNvPr id="4" name="Рисунок 3">
            <a:extLst>
              <a:ext uri="{FF2B5EF4-FFF2-40B4-BE49-F238E27FC236}">
                <a16:creationId xmlns:a16="http://schemas.microsoft.com/office/drawing/2014/main" id="{63FEEFFA-A4CF-4B03-841E-E85B7F8913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0909" y="5556984"/>
            <a:ext cx="1500909" cy="742950"/>
          </a:xfrm>
          <a:prstGeom prst="rect">
            <a:avLst/>
          </a:prstGeom>
        </p:spPr>
      </p:pic>
      <p:pic>
        <p:nvPicPr>
          <p:cNvPr id="5" name="Picture 2" descr="C:\Users\User\Desktop\logo_tj.png">
            <a:extLst>
              <a:ext uri="{FF2B5EF4-FFF2-40B4-BE49-F238E27FC236}">
                <a16:creationId xmlns:a16="http://schemas.microsoft.com/office/drawing/2014/main" id="{A987E3D5-8369-4FFE-A289-166DF2F0500D}"/>
              </a:ext>
            </a:extLst>
          </p:cNvPr>
          <p:cNvPicPr>
            <a:picLocks noChangeAspect="1" noChangeArrowheads="1"/>
          </p:cNvPicPr>
          <p:nvPr/>
        </p:nvPicPr>
        <p:blipFill>
          <a:blip r:embed="rId7" cstate="print"/>
          <a:srcRect/>
          <a:stretch>
            <a:fillRect/>
          </a:stretch>
        </p:blipFill>
        <p:spPr bwMode="auto">
          <a:xfrm>
            <a:off x="9573433" y="-298300"/>
            <a:ext cx="3384921" cy="2058273"/>
          </a:xfrm>
          <a:prstGeom prst="rect">
            <a:avLst/>
          </a:prstGeom>
          <a:noFill/>
        </p:spPr>
      </p:pic>
    </p:spTree>
    <p:extLst>
      <p:ext uri="{BB962C8B-B14F-4D97-AF65-F5344CB8AC3E}">
        <p14:creationId xmlns:p14="http://schemas.microsoft.com/office/powerpoint/2010/main" val="963630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1FB98F9-A347-4E42-8018-F6D2ABB5F4C5}"/>
              </a:ext>
            </a:extLst>
          </p:cNvPr>
          <p:cNvSpPr/>
          <p:nvPr/>
        </p:nvSpPr>
        <p:spPr>
          <a:xfrm>
            <a:off x="0" y="0"/>
            <a:ext cx="6096000" cy="6001643"/>
          </a:xfrm>
          <a:prstGeom prst="rect">
            <a:avLst/>
          </a:prstGeom>
        </p:spPr>
        <p:txBody>
          <a:bodyPr>
            <a:spAutoFit/>
          </a:bodyPr>
          <a:lstStyle/>
          <a:p>
            <a:r>
              <a:rPr lang="ru-RU" sz="2400" b="1" i="0" dirty="0">
                <a:solidFill>
                  <a:srgbClr val="31363D"/>
                </a:solidFill>
                <a:effectLst/>
                <a:latin typeface="inherit"/>
              </a:rPr>
              <a:t>ВО ВРЕМЯ ДОРОЖНО-ТРАНСПОРТНОГО ПРОИСШЕСТВИЯ</a:t>
            </a:r>
            <a:endParaRPr lang="ru-RU" sz="2400" b="1" i="0" dirty="0">
              <a:solidFill>
                <a:srgbClr val="31363D"/>
              </a:solidFill>
              <a:effectLst/>
              <a:latin typeface="Open Sans"/>
            </a:endParaRPr>
          </a:p>
          <a:p>
            <a:r>
              <a:rPr lang="ru-RU" sz="2400" b="1" i="0" dirty="0">
                <a:solidFill>
                  <a:srgbClr val="31363D"/>
                </a:solidFill>
                <a:effectLst/>
                <a:latin typeface="Open Sans"/>
              </a:rPr>
              <a:t>В автомобиле</a:t>
            </a:r>
          </a:p>
          <a:p>
            <a:r>
              <a:rPr lang="ru-RU" sz="2400" b="1" i="0" dirty="0">
                <a:solidFill>
                  <a:srgbClr val="31363D"/>
                </a:solidFill>
                <a:effectLst/>
                <a:latin typeface="Open Sans"/>
              </a:rPr>
              <a:t>Если непосредственно перед аварией Вы находитесь в автомобиле и видите, что столкновения не избежать, то постарайтесь защитить себя.</a:t>
            </a:r>
          </a:p>
          <a:p>
            <a:r>
              <a:rPr lang="ru-RU" sz="2400" b="1" i="0" dirty="0">
                <a:solidFill>
                  <a:srgbClr val="31363D"/>
                </a:solidFill>
                <a:effectLst/>
                <a:latin typeface="Open Sans"/>
              </a:rPr>
              <a:t>Если едущий сзади вас автомобиль по каким-либо причинам вот-вот въедет в заднюю часть Вашего автомобиля, то постарайтесь вжаться в спинку кресла, а затылок прижать к подголовнику. Самая большая опасность при наезде сзади – это опасный для жизни перелом шейных позвонков</a:t>
            </a:r>
          </a:p>
        </p:txBody>
      </p:sp>
      <p:pic>
        <p:nvPicPr>
          <p:cNvPr id="1026" name="Picture 2" descr="В преддверии Нового года произошло два ДТП . Имеются жертвы - Новости  Таджикистана - Avesta.tj">
            <a:extLst>
              <a:ext uri="{FF2B5EF4-FFF2-40B4-BE49-F238E27FC236}">
                <a16:creationId xmlns:a16="http://schemas.microsoft.com/office/drawing/2014/main" id="{5E956444-35DE-4525-ADEA-489F555F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5618" y="0"/>
            <a:ext cx="4336382" cy="27026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В МВД связали возраст автомобилей с тяжестью последствий ДТП -  Парламентская газета">
            <a:extLst>
              <a:ext uri="{FF2B5EF4-FFF2-40B4-BE49-F238E27FC236}">
                <a16:creationId xmlns:a16="http://schemas.microsoft.com/office/drawing/2014/main" id="{6B47B7A3-DB12-4C1A-8F3B-254110CE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618" y="4107761"/>
            <a:ext cx="4336381" cy="270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75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13C3069-2D02-4647-93BC-474032C864BE}"/>
              </a:ext>
            </a:extLst>
          </p:cNvPr>
          <p:cNvSpPr/>
          <p:nvPr/>
        </p:nvSpPr>
        <p:spPr>
          <a:xfrm>
            <a:off x="0" y="12680"/>
            <a:ext cx="6096000" cy="6001643"/>
          </a:xfrm>
          <a:prstGeom prst="rect">
            <a:avLst/>
          </a:prstGeom>
        </p:spPr>
        <p:txBody>
          <a:bodyPr>
            <a:spAutoFit/>
          </a:bodyPr>
          <a:lstStyle/>
          <a:p>
            <a:r>
              <a:rPr lang="ru-RU" sz="2400" b="0" i="0" dirty="0">
                <a:solidFill>
                  <a:srgbClr val="31363D"/>
                </a:solidFill>
                <a:effectLst/>
                <a:latin typeface="Open Sans"/>
              </a:rPr>
              <a:t>Если предстоит удар спереди и Вы пристегнуты ремнем безопасности, постарайтесь, руками и предплечьями защитить лицо и в частности глаза, уменьшая опасность повреждения осколками.</a:t>
            </a:r>
          </a:p>
          <a:p>
            <a:r>
              <a:rPr lang="ru-RU" sz="2400" b="0" i="0" dirty="0">
                <a:solidFill>
                  <a:srgbClr val="31363D"/>
                </a:solidFill>
                <a:effectLst/>
                <a:latin typeface="Open Sans"/>
              </a:rPr>
              <a:t>Если ремни безопасности отсутствуют, тогда – во избежание опасного для жизни удара о руль или лобовое стекло – бросьтесь на сиденье, приняв горизонтальное положение.</a:t>
            </a:r>
          </a:p>
          <a:p>
            <a:r>
              <a:rPr lang="ru-RU" sz="2400" b="0" i="0" dirty="0">
                <a:solidFill>
                  <a:srgbClr val="31363D"/>
                </a:solidFill>
                <a:effectLst/>
                <a:latin typeface="Open Sans"/>
              </a:rPr>
              <a:t>Если в транспортном средстве на заднем сидении отсутствуют ремни безопасности, то, перед ударом, опять же, «упадите» на сиденье, в горизонтальное положение.</a:t>
            </a:r>
          </a:p>
        </p:txBody>
      </p:sp>
      <p:pic>
        <p:nvPicPr>
          <p:cNvPr id="2050" name="Picture 2" descr="4 категории страха у водителей – как бороться? - автошкола при Академии  Президента">
            <a:extLst>
              <a:ext uri="{FF2B5EF4-FFF2-40B4-BE49-F238E27FC236}">
                <a16:creationId xmlns:a16="http://schemas.microsoft.com/office/drawing/2014/main" id="{44D5C3C4-1DED-4CC3-A5A8-D9ECD09C5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2680"/>
            <a:ext cx="6157559" cy="3416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Психология водителя: страх попасть в ДТП">
            <a:extLst>
              <a:ext uri="{FF2B5EF4-FFF2-40B4-BE49-F238E27FC236}">
                <a16:creationId xmlns:a16="http://schemas.microsoft.com/office/drawing/2014/main" id="{54E28FF1-3270-4FA7-B78F-ED27BD7C7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7" y="3429000"/>
            <a:ext cx="6095999" cy="347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08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D4B31F5-7252-49DA-84C2-B17EFDD5A277}"/>
              </a:ext>
            </a:extLst>
          </p:cNvPr>
          <p:cNvSpPr/>
          <p:nvPr/>
        </p:nvSpPr>
        <p:spPr>
          <a:xfrm>
            <a:off x="128337" y="0"/>
            <a:ext cx="6481010" cy="6247864"/>
          </a:xfrm>
          <a:prstGeom prst="rect">
            <a:avLst/>
          </a:prstGeom>
        </p:spPr>
        <p:txBody>
          <a:bodyPr wrap="square">
            <a:spAutoFit/>
          </a:bodyPr>
          <a:lstStyle/>
          <a:p>
            <a:r>
              <a:rPr lang="ru-RU" sz="2000" b="1" i="0" dirty="0">
                <a:solidFill>
                  <a:srgbClr val="31363D"/>
                </a:solidFill>
                <a:effectLst/>
                <a:latin typeface="inherit"/>
              </a:rPr>
              <a:t>ПОСЛЕ ДОРОЖНО-ТРАНСПОРТНОГО ПРОИСШЕСТВИЯ</a:t>
            </a:r>
            <a:endParaRPr lang="ru-RU" sz="2000" b="0" i="0" dirty="0">
              <a:solidFill>
                <a:srgbClr val="31363D"/>
              </a:solidFill>
              <a:effectLst/>
              <a:latin typeface="Open Sans"/>
            </a:endParaRPr>
          </a:p>
          <a:p>
            <a:r>
              <a:rPr lang="ru-RU" sz="2000" b="0" i="0" dirty="0">
                <a:solidFill>
                  <a:srgbClr val="31363D"/>
                </a:solidFill>
                <a:effectLst/>
                <a:latin typeface="Open Sans"/>
              </a:rPr>
              <a:t>Азбука действий</a:t>
            </a:r>
          </a:p>
          <a:p>
            <a:r>
              <a:rPr lang="ru-RU" sz="2000" b="0" i="0" dirty="0">
                <a:solidFill>
                  <a:srgbClr val="31363D"/>
                </a:solidFill>
                <a:effectLst/>
                <a:latin typeface="Open Sans"/>
              </a:rPr>
              <a:t>Ваши основные действия, если Вы попали в дорожно-транспортное происшествие:</a:t>
            </a:r>
          </a:p>
          <a:p>
            <a:r>
              <a:rPr lang="ru-RU" sz="2000" b="0" i="0" dirty="0">
                <a:solidFill>
                  <a:srgbClr val="31363D"/>
                </a:solidFill>
                <a:effectLst/>
                <a:latin typeface="Open Sans"/>
              </a:rPr>
              <a:t>по возможности держите под рукой огнетушитель, так как существует опасность возгорания транспортного средства;</a:t>
            </a:r>
          </a:p>
          <a:p>
            <a:r>
              <a:rPr lang="ru-RU" sz="2000" b="0" i="0" dirty="0">
                <a:solidFill>
                  <a:srgbClr val="31363D"/>
                </a:solidFill>
                <a:effectLst/>
                <a:latin typeface="Open Sans"/>
              </a:rPr>
              <a:t>если автомобиль загорелся, постарайтесь вытащить из него пострадавшего, не ставя при этом под угрозу свою жизнь;</a:t>
            </a:r>
          </a:p>
          <a:p>
            <a:r>
              <a:rPr lang="ru-RU" sz="2000" b="0" i="0" dirty="0">
                <a:solidFill>
                  <a:srgbClr val="31363D"/>
                </a:solidFill>
                <a:effectLst/>
                <a:latin typeface="Open Sans"/>
              </a:rPr>
              <a:t>проверьте состояние попавших в аварию людей (обратитесь к ним - реагируют ли они, проверьте дыхание и пульс, осмотрите внешние повреждения, выясните, где болит);</a:t>
            </a:r>
          </a:p>
          <a:p>
            <a:r>
              <a:rPr lang="ru-RU" sz="2000" b="0" i="0" dirty="0">
                <a:solidFill>
                  <a:srgbClr val="31363D"/>
                </a:solidFill>
                <a:effectLst/>
                <a:latin typeface="Open Sans"/>
              </a:rPr>
              <a:t>если имеется шейная шина и Вы умеете ее накладывать, то воспользуйтесь ей;</a:t>
            </a:r>
          </a:p>
          <a:p>
            <a:r>
              <a:rPr lang="ru-RU" sz="2000" b="0" i="0" dirty="0">
                <a:solidFill>
                  <a:srgbClr val="31363D"/>
                </a:solidFill>
                <a:effectLst/>
                <a:latin typeface="Open Sans"/>
              </a:rPr>
              <a:t>беседуйте с пострадавшим(и), проверяя, находятся ли они в сознании;</a:t>
            </a:r>
          </a:p>
          <a:p>
            <a:r>
              <a:rPr lang="ru-RU" sz="2000" b="0" i="0" dirty="0">
                <a:solidFill>
                  <a:srgbClr val="31363D"/>
                </a:solidFill>
                <a:effectLst/>
                <a:latin typeface="Open Sans"/>
              </a:rPr>
              <a:t>остановите кровотечение;</a:t>
            </a:r>
          </a:p>
          <a:p>
            <a:r>
              <a:rPr lang="ru-RU" sz="2000" b="0" i="0" dirty="0">
                <a:solidFill>
                  <a:srgbClr val="31363D"/>
                </a:solidFill>
                <a:effectLst/>
                <a:latin typeface="Open Sans"/>
              </a:rPr>
              <a:t>при необходимости проведите оживление.</a:t>
            </a:r>
          </a:p>
        </p:txBody>
      </p:sp>
      <p:pic>
        <p:nvPicPr>
          <p:cNvPr id="3074" name="Picture 2" descr="Чего больше всего боятся автомобилисты?">
            <a:extLst>
              <a:ext uri="{FF2B5EF4-FFF2-40B4-BE49-F238E27FC236}">
                <a16:creationId xmlns:a16="http://schemas.microsoft.com/office/drawing/2014/main" id="{EDE9DA6F-3B40-4CF3-B41F-4528A16E6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756" y="0"/>
            <a:ext cx="5236244"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nagit_SNG840">
            <a:extLst>
              <a:ext uri="{FF2B5EF4-FFF2-40B4-BE49-F238E27FC236}">
                <a16:creationId xmlns:a16="http://schemas.microsoft.com/office/drawing/2014/main" id="{03E7F108-3851-4808-AD15-42A926926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36" y="917490"/>
            <a:ext cx="2738167" cy="3712019"/>
          </a:xfrm>
          <a:prstGeom prst="rect">
            <a:avLst/>
          </a:prstGeom>
        </p:spPr>
      </p:pic>
      <p:pic>
        <p:nvPicPr>
          <p:cNvPr id="3" name="Picture 7">
            <a:extLst>
              <a:ext uri="{FF2B5EF4-FFF2-40B4-BE49-F238E27FC236}">
                <a16:creationId xmlns:a16="http://schemas.microsoft.com/office/drawing/2014/main" id="{F73BC115-A767-42DB-9AE4-F365ABF23D40}"/>
              </a:ext>
            </a:extLst>
          </p:cNvPr>
          <p:cNvPicPr>
            <a:picLocks noChangeAspect="1"/>
          </p:cNvPicPr>
          <p:nvPr/>
        </p:nvPicPr>
        <p:blipFill rotWithShape="1">
          <a:blip r:embed="rId3"/>
          <a:srcRect r="10975"/>
          <a:stretch/>
        </p:blipFill>
        <p:spPr>
          <a:xfrm>
            <a:off x="1689594" y="2922472"/>
            <a:ext cx="4032744" cy="3935528"/>
          </a:xfrm>
          <a:prstGeom prst="rect">
            <a:avLst/>
          </a:prstGeom>
        </p:spPr>
      </p:pic>
      <p:pic>
        <p:nvPicPr>
          <p:cNvPr id="4" name="Picture 8">
            <a:extLst>
              <a:ext uri="{FF2B5EF4-FFF2-40B4-BE49-F238E27FC236}">
                <a16:creationId xmlns:a16="http://schemas.microsoft.com/office/drawing/2014/main" id="{285F60EE-C274-42D0-B78E-DF2AD19690F7}"/>
              </a:ext>
            </a:extLst>
          </p:cNvPr>
          <p:cNvPicPr>
            <a:picLocks noChangeAspect="1"/>
          </p:cNvPicPr>
          <p:nvPr/>
        </p:nvPicPr>
        <p:blipFill rotWithShape="1">
          <a:blip r:embed="rId4"/>
          <a:srcRect l="28249" r="28626"/>
          <a:stretch/>
        </p:blipFill>
        <p:spPr>
          <a:xfrm rot="21254156">
            <a:off x="3640069" y="248157"/>
            <a:ext cx="2486662" cy="2904710"/>
          </a:xfrm>
          <a:prstGeom prst="rect">
            <a:avLst/>
          </a:prstGeom>
        </p:spPr>
      </p:pic>
      <p:pic>
        <p:nvPicPr>
          <p:cNvPr id="5" name="Picture 9">
            <a:extLst>
              <a:ext uri="{FF2B5EF4-FFF2-40B4-BE49-F238E27FC236}">
                <a16:creationId xmlns:a16="http://schemas.microsoft.com/office/drawing/2014/main" id="{03FBB7EA-62DA-480F-BF52-3AD4031620D1}"/>
              </a:ext>
            </a:extLst>
          </p:cNvPr>
          <p:cNvPicPr>
            <a:picLocks noChangeAspect="1"/>
          </p:cNvPicPr>
          <p:nvPr/>
        </p:nvPicPr>
        <p:blipFill rotWithShape="1">
          <a:blip r:embed="rId5"/>
          <a:srcRect l="19114" t="15449" r="14262" b="5523"/>
          <a:stretch/>
        </p:blipFill>
        <p:spPr>
          <a:xfrm>
            <a:off x="6694297" y="2133205"/>
            <a:ext cx="3990974" cy="3550499"/>
          </a:xfrm>
          <a:prstGeom prst="ellipse">
            <a:avLst/>
          </a:prstGeom>
          <a:ln>
            <a:noFill/>
          </a:ln>
          <a:effectLst>
            <a:softEdge rad="112500"/>
          </a:effectLst>
        </p:spPr>
      </p:pic>
    </p:spTree>
    <p:extLst>
      <p:ext uri="{BB962C8B-B14F-4D97-AF65-F5344CB8AC3E}">
        <p14:creationId xmlns:p14="http://schemas.microsoft.com/office/powerpoint/2010/main" val="1147674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BC0B-536B-4C50-A9A8-76D37D1D460A}"/>
              </a:ext>
            </a:extLst>
          </p:cNvPr>
          <p:cNvSpPr>
            <a:spLocks noGrp="1"/>
          </p:cNvSpPr>
          <p:nvPr>
            <p:ph type="title"/>
          </p:nvPr>
        </p:nvSpPr>
        <p:spPr>
          <a:xfrm>
            <a:off x="-998400" y="2760617"/>
            <a:ext cx="10990217" cy="1052489"/>
          </a:xfrm>
        </p:spPr>
        <p:txBody>
          <a:bodyPr vert="horz" lIns="91440" tIns="45720" rIns="91440" bIns="45720" rtlCol="0" anchor="b">
            <a:normAutofit/>
          </a:bodyPr>
          <a:lstStyle/>
          <a:p>
            <a:pPr algn="ctr"/>
            <a:r>
              <a:rPr lang="ru-RU" sz="4500" b="1" dirty="0"/>
              <a:t>                  Спасибо за внимание!</a:t>
            </a:r>
            <a:endParaRPr lang="en-US" sz="4500" b="1" dirty="0"/>
          </a:p>
        </p:txBody>
      </p:sp>
      <p:pic>
        <p:nvPicPr>
          <p:cNvPr id="5" name="Picture 4" descr="A picture containing clock&#10;&#10;Description automatically generated">
            <a:extLst>
              <a:ext uri="{FF2B5EF4-FFF2-40B4-BE49-F238E27FC236}">
                <a16:creationId xmlns:a16="http://schemas.microsoft.com/office/drawing/2014/main" id="{62D7648B-54C4-4A34-9C23-D85F70DB53AC}"/>
              </a:ext>
            </a:extLst>
          </p:cNvPr>
          <p:cNvPicPr>
            <a:picLocks noChangeAspect="1"/>
          </p:cNvPicPr>
          <p:nvPr/>
        </p:nvPicPr>
        <p:blipFill rotWithShape="1">
          <a:blip r:embed="rId2">
            <a:extLst>
              <a:ext uri="{28A0092B-C50C-407E-A947-70E740481C1C}">
                <a14:useLocalDpi xmlns:a14="http://schemas.microsoft.com/office/drawing/2010/main" val="0"/>
              </a:ext>
            </a:extLst>
          </a:blip>
          <a:srcRect t="9918" r="-2" b="54089"/>
          <a:stretch/>
        </p:blipFill>
        <p:spPr>
          <a:xfrm>
            <a:off x="0" y="9"/>
            <a:ext cx="5920598" cy="2130941"/>
          </a:xfrm>
          <a:custGeom>
            <a:avLst/>
            <a:gdLst/>
            <a:ahLst/>
            <a:cxnLst/>
            <a:rect l="l" t="t" r="r" b="b"/>
            <a:pathLst>
              <a:path w="5920618" h="2130951">
                <a:moveTo>
                  <a:pt x="0" y="0"/>
                </a:moveTo>
                <a:lnTo>
                  <a:pt x="5920618" y="0"/>
                </a:lnTo>
                <a:lnTo>
                  <a:pt x="4933709" y="2130951"/>
                </a:lnTo>
                <a:lnTo>
                  <a:pt x="0" y="2130951"/>
                </a:lnTo>
                <a:close/>
              </a:path>
            </a:pathLst>
          </a:custGeom>
        </p:spPr>
      </p:pic>
      <p:pic>
        <p:nvPicPr>
          <p:cNvPr id="8" name="Picture 2" descr="C:\Users\User\Desktop\logo_tj.png">
            <a:extLst>
              <a:ext uri="{FF2B5EF4-FFF2-40B4-BE49-F238E27FC236}">
                <a16:creationId xmlns:a16="http://schemas.microsoft.com/office/drawing/2014/main" id="{9106DB42-9511-4ADF-BD9B-2AD224D45EB4}"/>
              </a:ext>
            </a:extLst>
          </p:cNvPr>
          <p:cNvPicPr>
            <a:picLocks noChangeAspect="1" noChangeArrowheads="1"/>
          </p:cNvPicPr>
          <p:nvPr/>
        </p:nvPicPr>
        <p:blipFill>
          <a:blip r:embed="rId3" cstate="print"/>
          <a:srcRect/>
          <a:stretch>
            <a:fillRect/>
          </a:stretch>
        </p:blipFill>
        <p:spPr bwMode="auto">
          <a:xfrm>
            <a:off x="7788176" y="-635747"/>
            <a:ext cx="5595485" cy="3402454"/>
          </a:xfrm>
          <a:prstGeom prst="rect">
            <a:avLst/>
          </a:prstGeom>
          <a:noFill/>
        </p:spPr>
      </p:pic>
    </p:spTree>
    <p:extLst>
      <p:ext uri="{BB962C8B-B14F-4D97-AF65-F5344CB8AC3E}">
        <p14:creationId xmlns:p14="http://schemas.microsoft.com/office/powerpoint/2010/main" val="3718970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D757391-2624-47E3-8E8D-6B214D366D35}"/>
              </a:ext>
            </a:extLst>
          </p:cNvPr>
          <p:cNvSpPr/>
          <p:nvPr/>
        </p:nvSpPr>
        <p:spPr>
          <a:xfrm>
            <a:off x="-1" y="0"/>
            <a:ext cx="11999167" cy="5292283"/>
          </a:xfrm>
          <a:prstGeom prst="rect">
            <a:avLst/>
          </a:prstGeom>
        </p:spPr>
        <p:txBody>
          <a:bodyPr wrap="square">
            <a:spAutoFit/>
          </a:bodyPr>
          <a:lstStyle/>
          <a:p>
            <a:pPr>
              <a:lnSpc>
                <a:spcPct val="107000"/>
              </a:lnSpc>
              <a:spcAft>
                <a:spcPts val="120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Рекомендуем собрать сумку предметов первой необходимости при ЧС</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ней должны быть:</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Лекарства, которые вы принимаете постоянно.</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Аптечка первой помощи — бинт, пластырь, болеутоляющие средства, антисептик.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Личные документы.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Два-три комплекта белья.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Комплект одежды по сезону, тёплые вещи.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Средства гигиены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Запас еды и питьевой воды (консервы, хлебцы, галеты, шоколад и т.д.)</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Зарядные устройства для смартфона, планшета или ноутбука. Возможно, пригодится заряженный пауэрбанк.</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Фонарик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Деньги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Карта местности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5" descr="Image description: Graphic of checklist">
            <a:extLst>
              <a:ext uri="{FF2B5EF4-FFF2-40B4-BE49-F238E27FC236}">
                <a16:creationId xmlns:a16="http://schemas.microsoft.com/office/drawing/2014/main" id="{501673C5-B69C-4C63-A1A6-0B9C0759D4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32834" y="79646"/>
            <a:ext cx="31146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05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8889" y="4876801"/>
            <a:ext cx="1322387"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1981200" y="1490663"/>
            <a:ext cx="8229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ru-RU" altLang="en-US" sz="2400" dirty="0">
                <a:cs typeface="Arial" panose="020B0604020202020204" pitchFamily="34" charset="0"/>
              </a:rPr>
              <a:t>Если угроза представляет собой непосредственную опасность, для оповещения населения следует использовать сирены, системы громкой связи, автоматический набор номера телефона, текстовые сообщения или контакты между людьми.</a:t>
            </a:r>
          </a:p>
          <a:p>
            <a:pPr>
              <a:spcBef>
                <a:spcPct val="0"/>
              </a:spcBef>
              <a:buNone/>
            </a:pPr>
            <a:endParaRPr lang="ru-RU" altLang="en-US" sz="2400" dirty="0">
              <a:cs typeface="Arial" panose="020B0604020202020204" pitchFamily="34" charset="0"/>
            </a:endParaRPr>
          </a:p>
          <a:p>
            <a:pPr>
              <a:spcBef>
                <a:spcPct val="0"/>
              </a:spcBef>
              <a:buNone/>
            </a:pPr>
            <a:r>
              <a:rPr lang="ru-RU" altLang="en-US" sz="2400" dirty="0">
                <a:cs typeface="Arial" panose="020B0604020202020204" pitchFamily="34" charset="0"/>
              </a:rPr>
              <a:t>Для угроз, которые развиваются медленно, можно использовать радио, телевидение или даже газеты для уведомления населения о том, какие действия следует предпринять.</a:t>
            </a:r>
            <a:endParaRPr lang="en-US" altLang="en-US" sz="2400" dirty="0">
              <a:cs typeface="Arial" panose="020B0604020202020204" pitchFamily="34" charset="0"/>
            </a:endParaRPr>
          </a:p>
        </p:txBody>
      </p:sp>
      <p:pic>
        <p:nvPicPr>
          <p:cNvPr id="20484" name="Picture 13" descr="MCj008871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55113" y="2859089"/>
            <a:ext cx="889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3352800" y="257176"/>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en-US" b="1" dirty="0">
                <a:solidFill>
                  <a:srgbClr val="0000FF"/>
                </a:solidFill>
                <a:cs typeface="Arial" panose="020B0604020202020204" pitchFamily="34" charset="0"/>
              </a:rPr>
              <a:t>Уведомление населения</a:t>
            </a:r>
            <a:endParaRPr lang="en-US" altLang="en-US" b="1" dirty="0">
              <a:solidFill>
                <a:srgbClr val="0000FF"/>
              </a:solidFill>
              <a:cs typeface="Arial" panose="020B0604020202020204" pitchFamily="34" charset="0"/>
            </a:endParaRPr>
          </a:p>
        </p:txBody>
      </p:sp>
      <p:pic>
        <p:nvPicPr>
          <p:cNvPr id="2048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01014" y="5103814"/>
            <a:ext cx="115252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7939" y="4941889"/>
            <a:ext cx="17303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778A05D-8C2E-55B9-26D1-AA91AAA715C1}"/>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7</a:t>
            </a:fld>
            <a:endParaRPr lang="en-US"/>
          </a:p>
        </p:txBody>
      </p:sp>
    </p:spTree>
    <p:extLst>
      <p:ext uri="{BB962C8B-B14F-4D97-AF65-F5344CB8AC3E}">
        <p14:creationId xmlns:p14="http://schemas.microsoft.com/office/powerpoint/2010/main" val="1871792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1990726" y="1644650"/>
            <a:ext cx="8399463"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600"/>
              </a:spcBef>
            </a:pPr>
            <a:r>
              <a:rPr lang="ru-RU" altLang="en-US" sz="2400" dirty="0">
                <a:cs typeface="Arial" panose="020B0604020202020204" pitchFamily="34" charset="0"/>
              </a:rPr>
              <a:t>Предупреждение должно быть услышано.</a:t>
            </a:r>
          </a:p>
          <a:p>
            <a:pPr>
              <a:spcBef>
                <a:spcPts val="600"/>
              </a:spcBef>
            </a:pPr>
            <a:r>
              <a:rPr lang="ru-RU" altLang="en-US" sz="2400" dirty="0">
                <a:cs typeface="Arial" panose="020B0604020202020204" pitchFamily="34" charset="0"/>
              </a:rPr>
              <a:t>Люди должны понимать требуемое от них действие.</a:t>
            </a:r>
          </a:p>
          <a:p>
            <a:pPr>
              <a:spcBef>
                <a:spcPts val="600"/>
              </a:spcBef>
            </a:pPr>
            <a:r>
              <a:rPr lang="ru-RU" altLang="en-US" sz="2400" dirty="0">
                <a:cs typeface="Arial" panose="020B0604020202020204" pitchFamily="34" charset="0"/>
              </a:rPr>
              <a:t>Люди должны верить, что предупреждение верно и точно (люди должны понимать угрозу).Люди должны персонализировать сообщение как значимое.</a:t>
            </a:r>
          </a:p>
          <a:p>
            <a:pPr>
              <a:spcBef>
                <a:spcPts val="600"/>
              </a:spcBef>
            </a:pPr>
            <a:r>
              <a:rPr lang="ru-RU" altLang="en-US" sz="2400" dirty="0">
                <a:cs typeface="Arial" panose="020B0604020202020204" pitchFamily="34" charset="0"/>
              </a:rPr>
              <a:t>Люди должны решить предпринять соответствующие действия и преодолеть любые ограничения.</a:t>
            </a:r>
          </a:p>
          <a:p>
            <a:pPr>
              <a:spcBef>
                <a:spcPts val="600"/>
              </a:spcBef>
            </a:pPr>
            <a:r>
              <a:rPr lang="ru-RU" altLang="en-US" sz="2400" dirty="0">
                <a:cs typeface="Arial" panose="020B0604020202020204" pitchFamily="34" charset="0"/>
              </a:rPr>
              <a:t>Необходимо вовлечь систему общественного образования для знакомства и принятия.</a:t>
            </a:r>
            <a:endParaRPr lang="en-US" altLang="en-US" sz="2400" dirty="0">
              <a:cs typeface="Arial" panose="020B0604020202020204" pitchFamily="34" charset="0"/>
            </a:endParaRPr>
          </a:p>
        </p:txBody>
      </p:sp>
      <p:pic>
        <p:nvPicPr>
          <p:cNvPr id="24579" name="Picture 7" descr="http://ts1.mm.bing.net/images/thumbnail.aspx?q=5038233310789804&amp;id=ab9374f0a25cf49975e068da65859541&amp;index=newexp&amp;url=http%3a%2f%2fgulfnews.com%2fpolopoly_fs%2fstudents-use-their-notebooks-and-hands-to-cover-their-heads-1.514798!image%2f3076514686.jpg_gen%2fderivatives%2fbox_475%2f30765146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5334000"/>
            <a:ext cx="1762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http://ts2.mm.bing.net/images/thumbnail.aspx?q=4867594277685101&amp;id=2298b49daea3d411a1a5d5b0330f9cb9&amp;index=newexp&amp;url=http%3a%2f%2fa57.foxnews.com%2fimages%2f490402%2f450%2f350%2f6_28_a4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22440"/>
            <a:ext cx="2316480" cy="18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2514600" y="207964"/>
            <a:ext cx="7696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ru-RU" altLang="en-US" b="1" dirty="0">
                <a:solidFill>
                  <a:srgbClr val="0000FF"/>
                </a:solidFill>
                <a:cs typeface="Arial" panose="020B0604020202020204" pitchFamily="34" charset="0"/>
              </a:rPr>
              <a:t>Факторы, влияющие на реакцию на предупреждение</a:t>
            </a:r>
            <a:endParaRPr lang="en-US" altLang="en-US" b="1" dirty="0">
              <a:solidFill>
                <a:srgbClr val="0000FF"/>
              </a:solidFill>
              <a:cs typeface="Arial" panose="020B0604020202020204" pitchFamily="34" charset="0"/>
            </a:endParaRPr>
          </a:p>
        </p:txBody>
      </p:sp>
      <p:sp>
        <p:nvSpPr>
          <p:cNvPr id="2" name="Slide Number Placeholder 1">
            <a:extLst>
              <a:ext uri="{FF2B5EF4-FFF2-40B4-BE49-F238E27FC236}">
                <a16:creationId xmlns:a16="http://schemas.microsoft.com/office/drawing/2014/main" id="{C180915F-4F14-AFBF-7382-87209CCC7B37}"/>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8</a:t>
            </a:fld>
            <a:endParaRPr lang="en-US"/>
          </a:p>
        </p:txBody>
      </p:sp>
      <p:pic>
        <p:nvPicPr>
          <p:cNvPr id="7" name="Picture 11" descr="http://ts1.mm.bing.net/images/thumbnail.aspx?q=4987999392301828&amp;id=bdb1b6e00881dd012c3f6e2defc0fffa&amp;index=newexp&amp;url=http%3a%2f%2fimg.directindustry.com%2fimages_di%2fphoto-m2%2fsound-and-light-warning-device-481819.jpg">
            <a:extLst>
              <a:ext uri="{FF2B5EF4-FFF2-40B4-BE49-F238E27FC236}">
                <a16:creationId xmlns:a16="http://schemas.microsoft.com/office/drawing/2014/main" id="{794C8F4F-10D1-4635-BAEE-A8DC1CB7A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1075" y="0"/>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044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286000" y="200298"/>
            <a:ext cx="8153400" cy="1031604"/>
          </a:xfrm>
        </p:spPr>
        <p:txBody>
          <a:bodyPr>
            <a:normAutofit fontScale="92500" lnSpcReduction="10000"/>
          </a:bodyPr>
          <a:lstStyle/>
          <a:p>
            <a:pPr algn="ctr">
              <a:buFontTx/>
              <a:buNone/>
              <a:defRPr/>
            </a:pPr>
            <a:r>
              <a:rPr lang="ru-RU" sz="8000" b="1" dirty="0">
                <a:latin typeface="+mj-lt"/>
              </a:rPr>
              <a:t>Вопросы</a:t>
            </a:r>
            <a:r>
              <a:rPr lang="en-US" sz="8000" b="1" dirty="0">
                <a:latin typeface="+mj-lt"/>
              </a:rPr>
              <a:t>? </a:t>
            </a:r>
          </a:p>
        </p:txBody>
      </p:sp>
      <p:pic>
        <p:nvPicPr>
          <p:cNvPr id="2" name="Picture 1">
            <a:extLst>
              <a:ext uri="{FF2B5EF4-FFF2-40B4-BE49-F238E27FC236}">
                <a16:creationId xmlns:a16="http://schemas.microsoft.com/office/drawing/2014/main" id="{212834EC-A3DF-4443-774D-DD4D0E13BD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221" y="1744579"/>
            <a:ext cx="4740442" cy="4740442"/>
          </a:xfrm>
          <a:prstGeom prst="rect">
            <a:avLst/>
          </a:prstGeom>
        </p:spPr>
      </p:pic>
      <p:sp>
        <p:nvSpPr>
          <p:cNvPr id="3" name="Slide Number Placeholder 2">
            <a:extLst>
              <a:ext uri="{FF2B5EF4-FFF2-40B4-BE49-F238E27FC236}">
                <a16:creationId xmlns:a16="http://schemas.microsoft.com/office/drawing/2014/main" id="{8D5F323C-B946-CC8D-A519-124246BF527F}"/>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E95194-2B4B-47E9-AB73-EEA9088007E9}" type="slidenum">
              <a:rPr lang="en-US" smtClean="0"/>
              <a:pPr/>
              <a:t>9</a:t>
            </a:fld>
            <a:endParaRPr lang="en-US"/>
          </a:p>
        </p:txBody>
      </p:sp>
    </p:spTree>
    <p:extLst>
      <p:ext uri="{BB962C8B-B14F-4D97-AF65-F5344CB8AC3E}">
        <p14:creationId xmlns:p14="http://schemas.microsoft.com/office/powerpoint/2010/main" val="438834643"/>
      </p:ext>
    </p:extLst>
  </p:cSld>
  <p:clrMapOvr>
    <a:masterClrMapping/>
  </p:clrMapOvr>
</p:sld>
</file>

<file path=ppt/theme/theme1.xml><?xml version="1.0" encoding="utf-8"?>
<a:theme xmlns:a="http://schemas.openxmlformats.org/drawingml/2006/main" name="Тема Office">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3552</Words>
  <Application>Microsoft Office PowerPoint</Application>
  <PresentationFormat>Широкоэкранный</PresentationFormat>
  <Paragraphs>706</Paragraphs>
  <Slides>50</Slides>
  <Notes>7</Notes>
  <HiddenSlides>0</HiddenSlides>
  <MMClips>1</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50</vt:i4>
      </vt:variant>
    </vt:vector>
  </HeadingPairs>
  <TitlesOfParts>
    <vt:vector size="65" baseType="lpstr">
      <vt:lpstr>Arial</vt:lpstr>
      <vt:lpstr>Arial Black</vt:lpstr>
      <vt:lpstr>Calibri</vt:lpstr>
      <vt:lpstr>Calibri Light</vt:lpstr>
      <vt:lpstr>Calisto MT</vt:lpstr>
      <vt:lpstr>inherit</vt:lpstr>
      <vt:lpstr>Open Sans</vt:lpstr>
      <vt:lpstr>Symbol</vt:lpstr>
      <vt:lpstr>Times New Roman</vt:lpstr>
      <vt:lpstr>Times New Roman Tj</vt:lpstr>
      <vt:lpstr>Trebuchet MS</vt:lpstr>
      <vt:lpstr>Tw Cen MT</vt:lpstr>
      <vt:lpstr>Verdana</vt:lpstr>
      <vt:lpstr>Wingdings</vt:lpstr>
      <vt:lpstr>Тема Office</vt:lpstr>
      <vt:lpstr>Действие для людей с ограниченными возможностями во время ЧС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Личные советы по эвакуации</vt:lpstr>
      <vt:lpstr>Угрозы безопасности/мерам предосторожности</vt:lpstr>
      <vt:lpstr>Презентация PowerPoint</vt:lpstr>
      <vt:lpstr>Презентация PowerPoint</vt:lpstr>
      <vt:lpstr>Состояние аварийности в республике                        2020-2022</vt:lpstr>
      <vt:lpstr>Презентация PowerPoint</vt:lpstr>
      <vt:lpstr>Презентация PowerPoint</vt:lpstr>
      <vt:lpstr>Презентация PowerPoint</vt:lpstr>
      <vt:lpstr>Диаграмма количества транспорта в                 республике за 10 лет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Действие для людей с ограниченными возможностями во время ЧС</dc:title>
  <dc:creator>Оев Ч</dc:creator>
  <cp:lastModifiedBy>Оев Ч</cp:lastModifiedBy>
  <cp:revision>4</cp:revision>
  <dcterms:created xsi:type="dcterms:W3CDTF">2024-04-04T04:46:38Z</dcterms:created>
  <dcterms:modified xsi:type="dcterms:W3CDTF">2024-05-04T05:22:42Z</dcterms:modified>
</cp:coreProperties>
</file>